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76" r:id="rId2"/>
    <p:sldId id="274" r:id="rId3"/>
    <p:sldId id="291" r:id="rId4"/>
    <p:sldId id="263" r:id="rId5"/>
    <p:sldId id="264" r:id="rId6"/>
    <p:sldId id="284" r:id="rId7"/>
    <p:sldId id="292" r:id="rId8"/>
    <p:sldId id="293" r:id="rId9"/>
    <p:sldId id="294" r:id="rId10"/>
    <p:sldId id="295" r:id="rId11"/>
    <p:sldId id="296" r:id="rId12"/>
    <p:sldId id="297" r:id="rId13"/>
    <p:sldId id="281" r:id="rId14"/>
    <p:sldId id="304" r:id="rId15"/>
    <p:sldId id="305" r:id="rId16"/>
    <p:sldId id="298" r:id="rId17"/>
    <p:sldId id="299" r:id="rId18"/>
    <p:sldId id="300" r:id="rId19"/>
    <p:sldId id="301" r:id="rId20"/>
    <p:sldId id="302" r:id="rId21"/>
    <p:sldId id="303" r:id="rId22"/>
    <p:sldId id="267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assoon Infant Rg" panose="02000503030000020003" pitchFamily="50" charset="0"/>
      <p:regular r:id="rId30"/>
      <p:bold r:id="rId31"/>
    </p:embeddedFont>
    <p:embeddedFont>
      <p:font typeface="Tuffy" panose="020B0603060100000000" pitchFamily="34" charset="0"/>
      <p:regular r:id="rId32"/>
      <p:bold r:id="rId33"/>
      <p:italic r:id="rId34"/>
      <p:boldItalic r:id="rId35"/>
    </p:embeddedFont>
    <p:embeddedFont>
      <p:font typeface="Tuffy-TTF" panose="020B0603060100000000" pitchFamily="34" charset="0"/>
      <p:regular r:id="rId36"/>
      <p:bold r:id="rId37"/>
      <p:italic r:id="rId38"/>
      <p:boldItalic r:id="rId39"/>
    </p:embeddedFont>
    <p:embeddedFont>
      <p:font typeface="Twinkl" pitchFamily="2" charset="0"/>
      <p:regular r:id="rId40"/>
      <p:bold r:id="rId41"/>
    </p:embeddedFont>
    <p:embeddedFont>
      <p:font typeface="Twinkl SemiBold" pitchFamily="2" charset="0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63" userDrawn="1">
          <p15:clr>
            <a:srgbClr val="A4A3A4"/>
          </p15:clr>
        </p15:guide>
        <p15:guide id="5" orient="horz" pos="2818" userDrawn="1">
          <p15:clr>
            <a:srgbClr val="A4A3A4"/>
          </p15:clr>
        </p15:guide>
        <p15:guide id="6" pos="5284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9A"/>
    <a:srgbClr val="BCD6EE"/>
    <a:srgbClr val="CCD8EC"/>
    <a:srgbClr val="00A7E6"/>
    <a:srgbClr val="90C7E5"/>
    <a:srgbClr val="004C76"/>
    <a:srgbClr val="4A3583"/>
    <a:srgbClr val="64196B"/>
    <a:srgbClr val="60518F"/>
    <a:srgbClr val="3A3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16" y="102"/>
      </p:cViewPr>
      <p:guideLst>
        <p:guide orient="horz" pos="2160"/>
        <p:guide pos="2880"/>
        <p:guide pos="363"/>
        <p:guide orient="horz" pos="2818"/>
        <p:guide pos="5284"/>
        <p:guide orient="horz" pos="346"/>
        <p:guide pos="476"/>
        <p:guide orient="horz" pos="482"/>
        <p:guide orient="horz" pos="38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2"/>
    </p:cViewPr>
  </p:sorterViewPr>
  <p:notesViewPr>
    <p:cSldViewPr snapToGrid="0" showGuides="1">
      <p:cViewPr varScale="1">
        <p:scale>
          <a:sx n="68" d="100"/>
          <a:sy n="68" d="100"/>
        </p:scale>
        <p:origin x="129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12/06/2019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12/06/2019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Rounded Rectangle 7"/>
          <p:cNvSpPr/>
          <p:nvPr userDrawn="1"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j-lt"/>
              </a:rPr>
              <a:t>Success Criteria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j-lt"/>
              </a:rPr>
              <a:t>Aim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628650" y="1127760"/>
            <a:ext cx="7886700" cy="1409700"/>
          </a:xfrm>
        </p:spPr>
        <p:txBody>
          <a:bodyPr>
            <a:normAutofit fontScale="92500" lnSpcReduction="10000"/>
          </a:bodyPr>
          <a:lstStyle>
            <a:lvl1pPr>
              <a:defRPr>
                <a:latin typeface="Twinkl" pitchFamily="50" charset="0"/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15"/>
          <p:cNvSpPr txBox="1">
            <a:spLocks/>
          </p:cNvSpPr>
          <p:nvPr userDrawn="1"/>
        </p:nvSpPr>
        <p:spPr>
          <a:xfrm>
            <a:off x="628650" y="3466803"/>
            <a:ext cx="7886700" cy="1409700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r>
              <a:rPr lang="en-GB" dirty="0">
                <a:latin typeface="Twinkl" pitchFamily="50" charset="0"/>
              </a:rPr>
              <a:t>Statement 2</a:t>
            </a:r>
          </a:p>
          <a:p>
            <a:pPr lvl="1"/>
            <a:r>
              <a:rPr lang="en-GB" dirty="0">
                <a:latin typeface="Twinkl" pitchFamily="50" charset="0"/>
              </a:rPr>
              <a:t>Sub statement</a:t>
            </a:r>
          </a:p>
        </p:txBody>
      </p:sp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Rounded Rectangle 7"/>
          <p:cNvSpPr/>
          <p:nvPr userDrawn="1"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j-lt"/>
              </a:rPr>
              <a:t>Success Criteria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j-lt"/>
              </a:rPr>
              <a:t>Aim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628650" y="1127760"/>
            <a:ext cx="7886700" cy="1409700"/>
          </a:xfrm>
        </p:spPr>
        <p:txBody>
          <a:bodyPr>
            <a:normAutofit fontScale="92500" lnSpcReduction="10000"/>
          </a:bodyPr>
          <a:lstStyle>
            <a:lvl1pPr>
              <a:defRPr>
                <a:latin typeface="Twinkl" pitchFamily="50" charset="0"/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15"/>
          <p:cNvSpPr txBox="1">
            <a:spLocks/>
          </p:cNvSpPr>
          <p:nvPr userDrawn="1"/>
        </p:nvSpPr>
        <p:spPr>
          <a:xfrm>
            <a:off x="628650" y="3466803"/>
            <a:ext cx="7886700" cy="1409700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r>
              <a:rPr lang="en-GB" dirty="0">
                <a:latin typeface="Twinkl" pitchFamily="50" charset="0"/>
              </a:rPr>
              <a:t>Statement 2</a:t>
            </a:r>
          </a:p>
          <a:p>
            <a:pPr lvl="1"/>
            <a:r>
              <a:rPr lang="en-GB" dirty="0">
                <a:latin typeface="Twinkl" pitchFamily="50" charset="0"/>
              </a:rPr>
              <a:t>Sub statement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61200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457199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75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i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2359034"/>
            <a:ext cx="8064500" cy="655294"/>
          </a:xfrm>
          <a:noFill/>
          <a:ln>
            <a:noFill/>
          </a:ln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654969" y="3199950"/>
            <a:ext cx="5834062" cy="543989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21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08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77" r:id="rId5"/>
    <p:sldLayoutId id="2147483666" r:id="rId6"/>
    <p:sldLayoutId id="2147483669" r:id="rId7"/>
    <p:sldLayoutId id="2147483670" r:id="rId8"/>
    <p:sldLayoutId id="214748367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2.png"/><Relationship Id="rId7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12" Type="http://schemas.openxmlformats.org/officeDocument/2006/relationships/image" Target="../media/image4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openxmlformats.org/officeDocument/2006/relationships/image" Target="../media/image4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87"/>
            <a:ext cx="9144000" cy="691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076" y="6384006"/>
            <a:ext cx="4994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uffy" panose="020B0603060100000000" pitchFamily="34" charset="0"/>
              </a:rPr>
              <a:t>Year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51423"/>
            <a:ext cx="9144000" cy="612000"/>
          </a:xfrm>
          <a:prstGeom prst="rect">
            <a:avLst/>
          </a:prstGeom>
          <a:solidFill>
            <a:srgbClr val="EE7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winkl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50334" y="6251423"/>
            <a:ext cx="92612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71343" y="6453549"/>
            <a:ext cx="3451432" cy="20774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GB" sz="800" b="1" dirty="0">
                <a:solidFill>
                  <a:schemeClr val="bg1"/>
                </a:solidFill>
                <a:latin typeface="Tuffy-TTF" panose="020B0603060100000000" pitchFamily="34" charset="0"/>
                <a:cs typeface="Arial" panose="020B0604020202020204" pitchFamily="34" charset="0"/>
              </a:rPr>
              <a:t>History</a:t>
            </a:r>
            <a:r>
              <a:rPr lang="en-GB" sz="800" dirty="0">
                <a:solidFill>
                  <a:schemeClr val="bg1"/>
                </a:solidFill>
                <a:latin typeface="Tuffy-TTF" panose="020B0603060100000000" pitchFamily="34" charset="0"/>
                <a:cs typeface="Arial" panose="020B0604020202020204" pitchFamily="34" charset="0"/>
              </a:rPr>
              <a:t> | Year 6 | Federation | The Reasons for Australia’s Federation | Lesson 1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Tuffy-TTF" panose="020B0603060100000000" pitchFamily="34" charset="0"/>
                <a:cs typeface="Arial" panose="020B0604020202020204" pitchFamily="34" charset="0"/>
              </a:rPr>
              <a:t>Federation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uffy-TTF" panose="020B0603060100000000" pitchFamily="34" charset="0"/>
                <a:cs typeface="Arial" panose="020B0604020202020204" pitchFamily="34" charset="0"/>
              </a:rPr>
              <a:t>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23" y="982608"/>
            <a:ext cx="1614353" cy="10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755650" y="1621339"/>
            <a:ext cx="7642224" cy="44714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0114" y="4326217"/>
            <a:ext cx="6017585" cy="1603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en-US" dirty="0">
                <a:cs typeface="Twinkl"/>
              </a:rPr>
              <a:t>Before Federation, each colony had its own </a:t>
            </a:r>
            <a:r>
              <a:rPr lang="en-US" dirty="0" err="1">
                <a:cs typeface="Twinkl"/>
              </a:rPr>
              <a:t>defence</a:t>
            </a:r>
            <a:r>
              <a:rPr lang="en-US" dirty="0">
                <a:cs typeface="Twinkl"/>
              </a:rPr>
              <a:t> force. This consisted of a small permanent army backed up by volunteers. No colony had any warships so they relied on the British navy to occasionally patrol Australia’s vast coastline.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Defence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8120AB-C8F7-4019-8867-5A69CD025B69}"/>
              </a:ext>
            </a:extLst>
          </p:cNvPr>
          <p:cNvSpPr/>
          <p:nvPr/>
        </p:nvSpPr>
        <p:spPr>
          <a:xfrm>
            <a:off x="7192925" y="2161371"/>
            <a:ext cx="735003" cy="96054"/>
          </a:xfrm>
          <a:prstGeom prst="ellipse">
            <a:avLst/>
          </a:prstGeom>
          <a:solidFill>
            <a:srgbClr val="004C7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CF53D-586B-4F62-A62E-261AC8C6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88"/>
          <a:stretch/>
        </p:blipFill>
        <p:spPr>
          <a:xfrm>
            <a:off x="7295398" y="1621339"/>
            <a:ext cx="685693" cy="6009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AC14276-C451-4FDF-804A-CA01B49AF6B3}"/>
              </a:ext>
            </a:extLst>
          </p:cNvPr>
          <p:cNvGrpSpPr/>
          <p:nvPr/>
        </p:nvGrpSpPr>
        <p:grpSpPr>
          <a:xfrm>
            <a:off x="2250114" y="4200161"/>
            <a:ext cx="6017586" cy="1752841"/>
            <a:chOff x="1002338" y="2200712"/>
            <a:chExt cx="6017586" cy="175284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6C5834-4E2A-4838-8E43-1C7456264219}"/>
                </a:ext>
              </a:extLst>
            </p:cNvPr>
            <p:cNvSpPr/>
            <p:nvPr/>
          </p:nvSpPr>
          <p:spPr>
            <a:xfrm>
              <a:off x="1002339" y="2627448"/>
              <a:ext cx="6017585" cy="13261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39A"/>
              </a:solidFill>
            </a:ln>
          </p:spPr>
          <p:txBody>
            <a:bodyPr wrap="square" lIns="108000" tIns="108000" rIns="108000" bIns="108000">
              <a:spAutoFit/>
            </a:bodyPr>
            <a:lstStyle/>
            <a:p>
              <a:r>
                <a:rPr lang="en-US" dirty="0">
                  <a:cs typeface="Twinkl"/>
                </a:rPr>
                <a:t>On many occasions during the 1800s, </a:t>
              </a:r>
              <a:r>
                <a:rPr lang="en-US" dirty="0" err="1">
                  <a:cs typeface="Twinkl"/>
                </a:rPr>
                <a:t>rumoured</a:t>
              </a:r>
              <a:r>
                <a:rPr lang="en-US" dirty="0">
                  <a:cs typeface="Twinkl"/>
                </a:rPr>
                <a:t> sightings of French warships sent waves of panic through Melbourne. Luckily, none of the </a:t>
              </a:r>
              <a:r>
                <a:rPr lang="en-US" dirty="0" err="1">
                  <a:cs typeface="Twinkl"/>
                </a:rPr>
                <a:t>rumours</a:t>
              </a:r>
              <a:r>
                <a:rPr lang="en-US" dirty="0">
                  <a:cs typeface="Twinkl"/>
                </a:rPr>
                <a:t> turned out to be true.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ABD9FC-5029-437D-83A3-165005864636}"/>
                </a:ext>
              </a:extLst>
            </p:cNvPr>
            <p:cNvSpPr/>
            <p:nvPr/>
          </p:nvSpPr>
          <p:spPr>
            <a:xfrm>
              <a:off x="1002338" y="2200712"/>
              <a:ext cx="6017585" cy="422405"/>
            </a:xfrm>
            <a:prstGeom prst="rect">
              <a:avLst/>
            </a:prstGeom>
            <a:solidFill>
              <a:srgbClr val="004C76"/>
            </a:solidFill>
            <a:ln w="19050">
              <a:solidFill>
                <a:srgbClr val="00639A"/>
              </a:solidFill>
            </a:ln>
          </p:spPr>
          <p:txBody>
            <a:bodyPr wrap="square" lIns="72000" tIns="72000" rIns="72000" bIns="7200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Twinkl"/>
                </a:rPr>
                <a:t>Panic in Melbourne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AB717-070D-4249-A4AB-CFBB771EF875}"/>
              </a:ext>
            </a:extLst>
          </p:cNvPr>
          <p:cNvSpPr/>
          <p:nvPr/>
        </p:nvSpPr>
        <p:spPr>
          <a:xfrm>
            <a:off x="2250114" y="4626897"/>
            <a:ext cx="6017585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Fear of invasion grew as powerful countries like Russia, Germany and France began to </a:t>
            </a:r>
            <a:r>
              <a:rPr lang="en-US" dirty="0" err="1">
                <a:cs typeface="Twinkl"/>
              </a:rPr>
              <a:t>colonise</a:t>
            </a:r>
            <a:r>
              <a:rPr lang="en-US" dirty="0">
                <a:cs typeface="Twinkl"/>
              </a:rPr>
              <a:t> other parts of the Pacific Ocean. Many believed it was simply a matter of time before one of these countries attacked Australia.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FC312-289B-44D8-AD59-6D26949F4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675" y="1763323"/>
            <a:ext cx="1503588" cy="42827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2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755650" y="1621339"/>
            <a:ext cx="7642224" cy="44714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8463" y="4202162"/>
            <a:ext cx="5827086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winkl"/>
              </a:rPr>
              <a:t>Australia’s small population but huge geographic size led to fears of invasion from other parts of the world as well.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Defence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8120AB-C8F7-4019-8867-5A69CD025B69}"/>
              </a:ext>
            </a:extLst>
          </p:cNvPr>
          <p:cNvSpPr/>
          <p:nvPr/>
        </p:nvSpPr>
        <p:spPr>
          <a:xfrm>
            <a:off x="7192925" y="2161371"/>
            <a:ext cx="735003" cy="96054"/>
          </a:xfrm>
          <a:prstGeom prst="ellipse">
            <a:avLst/>
          </a:prstGeom>
          <a:solidFill>
            <a:srgbClr val="004C7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CF53D-586B-4F62-A62E-261AC8C6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88"/>
          <a:stretch/>
        </p:blipFill>
        <p:spPr>
          <a:xfrm>
            <a:off x="7295398" y="1621339"/>
            <a:ext cx="685693" cy="600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FFC312-289B-44D8-AD59-6D26949F4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675" y="1763323"/>
            <a:ext cx="1503588" cy="42827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A6303-D4C5-43EC-9FC4-55143D0DD3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74" y="2103103"/>
            <a:ext cx="2254106" cy="1514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1C29A-CC41-46EF-96C7-E857F0554E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91" y="2103103"/>
            <a:ext cx="2332776" cy="1514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36B69EB-8BB1-496B-91DC-75C38E531411}"/>
              </a:ext>
            </a:extLst>
          </p:cNvPr>
          <p:cNvGrpSpPr/>
          <p:nvPr/>
        </p:nvGrpSpPr>
        <p:grpSpPr>
          <a:xfrm>
            <a:off x="755650" y="5317364"/>
            <a:ext cx="7632700" cy="811976"/>
            <a:chOff x="755650" y="5317364"/>
            <a:chExt cx="7632700" cy="811976"/>
          </a:xfrm>
        </p:grpSpPr>
        <p:sp>
          <p:nvSpPr>
            <p:cNvPr id="27" name="Rectangular Callout 23">
              <a:extLst>
                <a:ext uri="{FF2B5EF4-FFF2-40B4-BE49-F238E27FC236}">
                  <a16:creationId xmlns:a16="http://schemas.microsoft.com/office/drawing/2014/main" id="{FDDEE6BF-0B5A-4C4A-9B00-23A30DD13429}"/>
                </a:ext>
              </a:extLst>
            </p:cNvPr>
            <p:cNvSpPr/>
            <p:nvPr/>
          </p:nvSpPr>
          <p:spPr bwMode="auto">
            <a:xfrm>
              <a:off x="755650" y="5317364"/>
              <a:ext cx="7632700" cy="811976"/>
            </a:xfrm>
            <a:custGeom>
              <a:avLst/>
              <a:gdLst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473653 h 811976"/>
                <a:gd name="connsiteX6" fmla="*/ 7632700 w 7632700"/>
                <a:gd name="connsiteY6" fmla="*/ 571842 h 811976"/>
                <a:gd name="connsiteX7" fmla="*/ 7632700 w 7632700"/>
                <a:gd name="connsiteY7" fmla="*/ 676647 h 811976"/>
                <a:gd name="connsiteX8" fmla="*/ 7632700 w 7632700"/>
                <a:gd name="connsiteY8" fmla="*/ 811976 h 811976"/>
                <a:gd name="connsiteX9" fmla="*/ 6360583 w 7632700"/>
                <a:gd name="connsiteY9" fmla="*/ 811976 h 811976"/>
                <a:gd name="connsiteX10" fmla="*/ 4452408 w 7632700"/>
                <a:gd name="connsiteY10" fmla="*/ 811976 h 811976"/>
                <a:gd name="connsiteX11" fmla="*/ 4452408 w 7632700"/>
                <a:gd name="connsiteY11" fmla="*/ 811976 h 811976"/>
                <a:gd name="connsiteX12" fmla="*/ 0 w 7632700"/>
                <a:gd name="connsiteY12" fmla="*/ 811976 h 811976"/>
                <a:gd name="connsiteX13" fmla="*/ 0 w 7632700"/>
                <a:gd name="connsiteY13" fmla="*/ 676647 h 811976"/>
                <a:gd name="connsiteX14" fmla="*/ 0 w 7632700"/>
                <a:gd name="connsiteY14" fmla="*/ 473653 h 811976"/>
                <a:gd name="connsiteX15" fmla="*/ 0 w 7632700"/>
                <a:gd name="connsiteY15" fmla="*/ 473653 h 811976"/>
                <a:gd name="connsiteX16" fmla="*/ 0 w 7632700"/>
                <a:gd name="connsiteY16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571842 h 811976"/>
                <a:gd name="connsiteX6" fmla="*/ 7632700 w 7632700"/>
                <a:gd name="connsiteY6" fmla="*/ 676647 h 811976"/>
                <a:gd name="connsiteX7" fmla="*/ 7632700 w 7632700"/>
                <a:gd name="connsiteY7" fmla="*/ 811976 h 811976"/>
                <a:gd name="connsiteX8" fmla="*/ 6360583 w 7632700"/>
                <a:gd name="connsiteY8" fmla="*/ 811976 h 811976"/>
                <a:gd name="connsiteX9" fmla="*/ 4452408 w 7632700"/>
                <a:gd name="connsiteY9" fmla="*/ 811976 h 811976"/>
                <a:gd name="connsiteX10" fmla="*/ 4452408 w 7632700"/>
                <a:gd name="connsiteY10" fmla="*/ 811976 h 811976"/>
                <a:gd name="connsiteX11" fmla="*/ 0 w 7632700"/>
                <a:gd name="connsiteY11" fmla="*/ 811976 h 811976"/>
                <a:gd name="connsiteX12" fmla="*/ 0 w 7632700"/>
                <a:gd name="connsiteY12" fmla="*/ 676647 h 811976"/>
                <a:gd name="connsiteX13" fmla="*/ 0 w 7632700"/>
                <a:gd name="connsiteY13" fmla="*/ 473653 h 811976"/>
                <a:gd name="connsiteX14" fmla="*/ 0 w 7632700"/>
                <a:gd name="connsiteY14" fmla="*/ 473653 h 811976"/>
                <a:gd name="connsiteX15" fmla="*/ 0 w 7632700"/>
                <a:gd name="connsiteY15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676647 h 811976"/>
                <a:gd name="connsiteX6" fmla="*/ 7632700 w 7632700"/>
                <a:gd name="connsiteY6" fmla="*/ 811976 h 811976"/>
                <a:gd name="connsiteX7" fmla="*/ 6360583 w 7632700"/>
                <a:gd name="connsiteY7" fmla="*/ 811976 h 811976"/>
                <a:gd name="connsiteX8" fmla="*/ 4452408 w 7632700"/>
                <a:gd name="connsiteY8" fmla="*/ 811976 h 811976"/>
                <a:gd name="connsiteX9" fmla="*/ 4452408 w 7632700"/>
                <a:gd name="connsiteY9" fmla="*/ 811976 h 811976"/>
                <a:gd name="connsiteX10" fmla="*/ 0 w 7632700"/>
                <a:gd name="connsiteY10" fmla="*/ 811976 h 811976"/>
                <a:gd name="connsiteX11" fmla="*/ 0 w 7632700"/>
                <a:gd name="connsiteY11" fmla="*/ 676647 h 811976"/>
                <a:gd name="connsiteX12" fmla="*/ 0 w 7632700"/>
                <a:gd name="connsiteY12" fmla="*/ 473653 h 811976"/>
                <a:gd name="connsiteX13" fmla="*/ 0 w 7632700"/>
                <a:gd name="connsiteY13" fmla="*/ 473653 h 811976"/>
                <a:gd name="connsiteX14" fmla="*/ 0 w 7632700"/>
                <a:gd name="connsiteY14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811976 h 811976"/>
                <a:gd name="connsiteX6" fmla="*/ 6360583 w 7632700"/>
                <a:gd name="connsiteY6" fmla="*/ 811976 h 811976"/>
                <a:gd name="connsiteX7" fmla="*/ 4452408 w 7632700"/>
                <a:gd name="connsiteY7" fmla="*/ 811976 h 811976"/>
                <a:gd name="connsiteX8" fmla="*/ 4452408 w 7632700"/>
                <a:gd name="connsiteY8" fmla="*/ 811976 h 811976"/>
                <a:gd name="connsiteX9" fmla="*/ 0 w 7632700"/>
                <a:gd name="connsiteY9" fmla="*/ 811976 h 811976"/>
                <a:gd name="connsiteX10" fmla="*/ 0 w 7632700"/>
                <a:gd name="connsiteY10" fmla="*/ 676647 h 811976"/>
                <a:gd name="connsiteX11" fmla="*/ 0 w 7632700"/>
                <a:gd name="connsiteY11" fmla="*/ 473653 h 811976"/>
                <a:gd name="connsiteX12" fmla="*/ 0 w 7632700"/>
                <a:gd name="connsiteY12" fmla="*/ 473653 h 811976"/>
                <a:gd name="connsiteX13" fmla="*/ 0 w 7632700"/>
                <a:gd name="connsiteY13" fmla="*/ 0 h 81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32700" h="811976">
                  <a:moveTo>
                    <a:pt x="0" y="0"/>
                  </a:moveTo>
                  <a:lnTo>
                    <a:pt x="4452408" y="0"/>
                  </a:lnTo>
                  <a:lnTo>
                    <a:pt x="4452408" y="0"/>
                  </a:lnTo>
                  <a:lnTo>
                    <a:pt x="6360583" y="0"/>
                  </a:lnTo>
                  <a:lnTo>
                    <a:pt x="7632700" y="0"/>
                  </a:lnTo>
                  <a:lnTo>
                    <a:pt x="7632700" y="811976"/>
                  </a:lnTo>
                  <a:lnTo>
                    <a:pt x="6360583" y="811976"/>
                  </a:lnTo>
                  <a:lnTo>
                    <a:pt x="4452408" y="811976"/>
                  </a:lnTo>
                  <a:lnTo>
                    <a:pt x="4452408" y="811976"/>
                  </a:lnTo>
                  <a:lnTo>
                    <a:pt x="0" y="811976"/>
                  </a:lnTo>
                  <a:lnTo>
                    <a:pt x="0" y="676647"/>
                  </a:lnTo>
                  <a:lnTo>
                    <a:pt x="0" y="473653"/>
                  </a:lnTo>
                  <a:lnTo>
                    <a:pt x="0" y="473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8BE0227C-E562-4910-A665-8285CA6B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85" y="5428761"/>
              <a:ext cx="6269244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9pPr>
            </a:lstStyle>
            <a:p>
              <a:pPr algn="ctr">
                <a:buNone/>
              </a:pPr>
              <a:r>
                <a:rPr lang="en-US" dirty="0">
                  <a:solidFill>
                    <a:schemeClr val="tx1"/>
                  </a:solidFill>
                  <a:latin typeface="Twinkl"/>
                  <a:cs typeface="Twinkl"/>
                </a:rPr>
                <a:t>Why do you think other countries might have wanted to invade Australia?</a:t>
              </a:r>
            </a:p>
          </p:txBody>
        </p:sp>
      </p:grpSp>
      <p:pic>
        <p:nvPicPr>
          <p:cNvPr id="31" name="Question Mark">
            <a:extLst>
              <a:ext uri="{FF2B5EF4-FFF2-40B4-BE49-F238E27FC236}">
                <a16:creationId xmlns:a16="http://schemas.microsoft.com/office/drawing/2014/main" id="{750AFB3F-EB60-48F0-A360-CA40C2B98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673" y="547086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Question Close">
            <a:extLst>
              <a:ext uri="{FF2B5EF4-FFF2-40B4-BE49-F238E27FC236}">
                <a16:creationId xmlns:a16="http://schemas.microsoft.com/office/drawing/2014/main" id="{35527314-6DF3-455F-B2BB-22622C7397FE}"/>
              </a:ext>
            </a:extLst>
          </p:cNvPr>
          <p:cNvSpPr/>
          <p:nvPr/>
        </p:nvSpPr>
        <p:spPr bwMode="auto">
          <a:xfrm>
            <a:off x="755648" y="5318663"/>
            <a:ext cx="360000" cy="3238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kern="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2408463" y="4202162"/>
            <a:ext cx="5827086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winkl"/>
              </a:rPr>
              <a:t>Many believed that powerful countries like China and Japan, with their large populations, would be tempted to invade and take control of Australia for themselves.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2408463" y="4202162"/>
            <a:ext cx="5827086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winkl"/>
              </a:rPr>
              <a:t>As a result, many argued that the colonies should unite and form one powerful military force capable of repelling foreign invaders.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2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2" grpId="0" animBg="1"/>
      <p:bldP spid="32" grpId="1" animBg="1"/>
      <p:bldP spid="33" grpId="0" animBg="1"/>
      <p:bldP spid="33" grpId="1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AFF225-12AD-492A-8CC8-4431F888A2B7}"/>
              </a:ext>
            </a:extLst>
          </p:cNvPr>
          <p:cNvSpPr/>
          <p:nvPr/>
        </p:nvSpPr>
        <p:spPr>
          <a:xfrm>
            <a:off x="755650" y="1621339"/>
            <a:ext cx="7632700" cy="4471486"/>
          </a:xfrm>
          <a:prstGeom prst="rect">
            <a:avLst/>
          </a:prstGeom>
          <a:solidFill>
            <a:srgbClr val="4A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6F067-E748-4182-8AD3-DA9B22C07C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99"/>
          <a:stretch/>
        </p:blipFill>
        <p:spPr>
          <a:xfrm>
            <a:off x="755650" y="1621338"/>
            <a:ext cx="7632700" cy="44714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Ten Strikes and You’re Out!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DAB311-7651-4DB7-A0AB-1208F80FE8A3}"/>
              </a:ext>
            </a:extLst>
          </p:cNvPr>
          <p:cNvSpPr/>
          <p:nvPr/>
        </p:nvSpPr>
        <p:spPr>
          <a:xfrm>
            <a:off x="955966" y="1765107"/>
            <a:ext cx="2593238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44000" bIns="108000">
            <a:spAutoFit/>
          </a:bodyPr>
          <a:lstStyle/>
          <a:p>
            <a:r>
              <a:rPr lang="en-US" dirty="0">
                <a:cs typeface="Twinkl"/>
              </a:rPr>
              <a:t>It’s time to consolidate what we have learnt so far.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FBCC3C-109D-4341-B1F6-BA48D98C4023}"/>
              </a:ext>
            </a:extLst>
          </p:cNvPr>
          <p:cNvSpPr/>
          <p:nvPr/>
        </p:nvSpPr>
        <p:spPr>
          <a:xfrm>
            <a:off x="5594798" y="1765107"/>
            <a:ext cx="1890523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44000" tIns="108000" rIns="108000" bIns="108000">
            <a:spAutoFit/>
          </a:bodyPr>
          <a:lstStyle/>
          <a:p>
            <a:pPr algn="r"/>
            <a:r>
              <a:rPr lang="en-US" dirty="0">
                <a:cs typeface="Twinkl"/>
              </a:rPr>
              <a:t>Let’s play the Federation bowling game!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70B08-DE23-4B7D-8D3F-90B1040B71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001"/>
          <a:stretch/>
        </p:blipFill>
        <p:spPr>
          <a:xfrm>
            <a:off x="1819925" y="1621340"/>
            <a:ext cx="5504150" cy="4471486"/>
          </a:xfrm>
          <a:prstGeom prst="rect">
            <a:avLst/>
          </a:prstGeom>
        </p:spPr>
      </p:pic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0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153" y="2292620"/>
            <a:ext cx="359523" cy="1200450"/>
          </a:xfrm>
          <a:prstGeom prst="rect">
            <a:avLst/>
          </a:prstGeom>
        </p:spPr>
      </p:pic>
      <p:pic>
        <p:nvPicPr>
          <p:cNvPr id="22" name="Pin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4" y="2277656"/>
            <a:ext cx="359523" cy="1200450"/>
          </a:xfrm>
          <a:prstGeom prst="rect">
            <a:avLst/>
          </a:prstGeom>
        </p:spPr>
      </p:pic>
      <p:pic>
        <p:nvPicPr>
          <p:cNvPr id="23" name="Pin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996" y="2292620"/>
            <a:ext cx="359523" cy="1200450"/>
          </a:xfrm>
          <a:prstGeom prst="rect">
            <a:avLst/>
          </a:prstGeom>
        </p:spPr>
      </p:pic>
      <p:pic>
        <p:nvPicPr>
          <p:cNvPr id="24" name="Pi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18" y="2292620"/>
            <a:ext cx="359523" cy="1200450"/>
          </a:xfrm>
          <a:prstGeom prst="rect">
            <a:avLst/>
          </a:prstGeom>
        </p:spPr>
      </p:pic>
      <p:pic>
        <p:nvPicPr>
          <p:cNvPr id="25" name="Pin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92" y="2235531"/>
            <a:ext cx="390168" cy="1302773"/>
          </a:xfrm>
          <a:prstGeom prst="rect">
            <a:avLst/>
          </a:prstGeom>
        </p:spPr>
      </p:pic>
      <p:pic>
        <p:nvPicPr>
          <p:cNvPr id="31" name="Pin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676" y="2235531"/>
            <a:ext cx="390168" cy="1302773"/>
          </a:xfrm>
          <a:prstGeom prst="rect">
            <a:avLst/>
          </a:prstGeom>
        </p:spPr>
      </p:pic>
      <p:pic>
        <p:nvPicPr>
          <p:cNvPr id="26" name="Pi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360" y="2235531"/>
            <a:ext cx="390168" cy="1302773"/>
          </a:xfrm>
          <a:prstGeom prst="rect">
            <a:avLst/>
          </a:prstGeom>
        </p:spPr>
      </p:pic>
      <p:pic>
        <p:nvPicPr>
          <p:cNvPr id="28" name="Pin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802" y="2064458"/>
            <a:ext cx="466540" cy="1557779"/>
          </a:xfrm>
          <a:prstGeom prst="rect">
            <a:avLst/>
          </a:prstGeom>
        </p:spPr>
      </p:pic>
      <p:pic>
        <p:nvPicPr>
          <p:cNvPr id="27" name="Pin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077" y="2064458"/>
            <a:ext cx="466540" cy="1557779"/>
          </a:xfrm>
          <a:prstGeom prst="rect">
            <a:avLst/>
          </a:prstGeom>
        </p:spPr>
      </p:pic>
      <p:pic>
        <p:nvPicPr>
          <p:cNvPr id="29" name="Pin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680" y="1901051"/>
            <a:ext cx="544368" cy="1817649"/>
          </a:xfrm>
          <a:prstGeom prst="rect">
            <a:avLst/>
          </a:prstGeom>
        </p:spPr>
      </p:pic>
      <p:pic>
        <p:nvPicPr>
          <p:cNvPr id="6" name="Bowling Ball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277" y="3334504"/>
            <a:ext cx="868009" cy="8686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6D6762A-F7E3-4556-8C99-9989191FF3F8}"/>
              </a:ext>
            </a:extLst>
          </p:cNvPr>
          <p:cNvSpPr/>
          <p:nvPr/>
        </p:nvSpPr>
        <p:spPr>
          <a:xfrm>
            <a:off x="757238" y="4364038"/>
            <a:ext cx="7631112" cy="1741487"/>
          </a:xfrm>
          <a:prstGeom prst="rect">
            <a:avLst/>
          </a:prstGeom>
          <a:solidFill>
            <a:srgbClr val="AF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'a'"/>
          <p:cNvSpPr txBox="1">
            <a:spLocks noChangeArrowheads="1"/>
          </p:cNvSpPr>
          <p:nvPr/>
        </p:nvSpPr>
        <p:spPr bwMode="auto">
          <a:xfrm>
            <a:off x="11176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a</a:t>
            </a:r>
          </a:p>
        </p:txBody>
      </p:sp>
      <p:sp>
        <p:nvSpPr>
          <p:cNvPr id="57" name="'b'"/>
          <p:cNvSpPr txBox="1">
            <a:spLocks noChangeArrowheads="1"/>
          </p:cNvSpPr>
          <p:nvPr/>
        </p:nvSpPr>
        <p:spPr bwMode="auto">
          <a:xfrm>
            <a:off x="18986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b</a:t>
            </a:r>
          </a:p>
        </p:txBody>
      </p:sp>
      <p:sp>
        <p:nvSpPr>
          <p:cNvPr id="58" name="'c'"/>
          <p:cNvSpPr txBox="1">
            <a:spLocks noChangeArrowheads="1"/>
          </p:cNvSpPr>
          <p:nvPr/>
        </p:nvSpPr>
        <p:spPr bwMode="auto">
          <a:xfrm>
            <a:off x="26797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c</a:t>
            </a:r>
          </a:p>
        </p:txBody>
      </p:sp>
      <p:sp>
        <p:nvSpPr>
          <p:cNvPr id="52" name="'d'"/>
          <p:cNvSpPr txBox="1">
            <a:spLocks noChangeArrowheads="1"/>
          </p:cNvSpPr>
          <p:nvPr/>
        </p:nvSpPr>
        <p:spPr bwMode="auto">
          <a:xfrm>
            <a:off x="3457574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d</a:t>
            </a:r>
          </a:p>
        </p:txBody>
      </p:sp>
      <p:sp>
        <p:nvSpPr>
          <p:cNvPr id="60" name="'e'"/>
          <p:cNvSpPr txBox="1">
            <a:spLocks noChangeArrowheads="1"/>
          </p:cNvSpPr>
          <p:nvPr/>
        </p:nvSpPr>
        <p:spPr bwMode="auto">
          <a:xfrm>
            <a:off x="42418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85" name="'f'"/>
          <p:cNvSpPr txBox="1">
            <a:spLocks noChangeArrowheads="1"/>
          </p:cNvSpPr>
          <p:nvPr/>
        </p:nvSpPr>
        <p:spPr bwMode="auto">
          <a:xfrm>
            <a:off x="5021262" y="4430238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f</a:t>
            </a:r>
          </a:p>
        </p:txBody>
      </p:sp>
      <p:sp>
        <p:nvSpPr>
          <p:cNvPr id="61" name="'g'"/>
          <p:cNvSpPr txBox="1">
            <a:spLocks noChangeArrowheads="1"/>
          </p:cNvSpPr>
          <p:nvPr/>
        </p:nvSpPr>
        <p:spPr bwMode="auto">
          <a:xfrm>
            <a:off x="58039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g</a:t>
            </a:r>
          </a:p>
        </p:txBody>
      </p:sp>
      <p:sp>
        <p:nvSpPr>
          <p:cNvPr id="62" name="'h'"/>
          <p:cNvSpPr txBox="1">
            <a:spLocks noChangeArrowheads="1"/>
          </p:cNvSpPr>
          <p:nvPr/>
        </p:nvSpPr>
        <p:spPr bwMode="auto">
          <a:xfrm>
            <a:off x="65849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h</a:t>
            </a:r>
          </a:p>
        </p:txBody>
      </p:sp>
      <p:sp>
        <p:nvSpPr>
          <p:cNvPr id="63" name="'i'"/>
          <p:cNvSpPr txBox="1">
            <a:spLocks noChangeArrowheads="1"/>
          </p:cNvSpPr>
          <p:nvPr/>
        </p:nvSpPr>
        <p:spPr bwMode="auto">
          <a:xfrm>
            <a:off x="7367588" y="4430713"/>
            <a:ext cx="639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64" name="'j'"/>
          <p:cNvSpPr txBox="1">
            <a:spLocks noChangeArrowheads="1"/>
          </p:cNvSpPr>
          <p:nvPr/>
        </p:nvSpPr>
        <p:spPr bwMode="auto">
          <a:xfrm>
            <a:off x="11176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j</a:t>
            </a:r>
          </a:p>
        </p:txBody>
      </p:sp>
      <p:sp>
        <p:nvSpPr>
          <p:cNvPr id="65" name="'k'"/>
          <p:cNvSpPr txBox="1">
            <a:spLocks noChangeArrowheads="1"/>
          </p:cNvSpPr>
          <p:nvPr/>
        </p:nvSpPr>
        <p:spPr bwMode="auto">
          <a:xfrm>
            <a:off x="18986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k</a:t>
            </a:r>
          </a:p>
        </p:txBody>
      </p:sp>
      <p:sp>
        <p:nvSpPr>
          <p:cNvPr id="66" name="'l'"/>
          <p:cNvSpPr txBox="1">
            <a:spLocks noChangeArrowheads="1"/>
          </p:cNvSpPr>
          <p:nvPr/>
        </p:nvSpPr>
        <p:spPr bwMode="auto">
          <a:xfrm>
            <a:off x="26797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l</a:t>
            </a:r>
          </a:p>
        </p:txBody>
      </p:sp>
      <p:sp>
        <p:nvSpPr>
          <p:cNvPr id="53" name="'m'"/>
          <p:cNvSpPr txBox="1">
            <a:spLocks noChangeArrowheads="1"/>
          </p:cNvSpPr>
          <p:nvPr/>
        </p:nvSpPr>
        <p:spPr bwMode="auto">
          <a:xfrm>
            <a:off x="3462966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m</a:t>
            </a:r>
          </a:p>
        </p:txBody>
      </p:sp>
      <p:sp>
        <p:nvSpPr>
          <p:cNvPr id="68" name="'n'"/>
          <p:cNvSpPr txBox="1">
            <a:spLocks noChangeArrowheads="1"/>
          </p:cNvSpPr>
          <p:nvPr/>
        </p:nvSpPr>
        <p:spPr bwMode="auto">
          <a:xfrm>
            <a:off x="42418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sp>
        <p:nvSpPr>
          <p:cNvPr id="69" name="'o'"/>
          <p:cNvSpPr txBox="1">
            <a:spLocks noChangeArrowheads="1"/>
          </p:cNvSpPr>
          <p:nvPr/>
        </p:nvSpPr>
        <p:spPr bwMode="auto">
          <a:xfrm>
            <a:off x="50228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o</a:t>
            </a:r>
          </a:p>
        </p:txBody>
      </p:sp>
      <p:sp>
        <p:nvSpPr>
          <p:cNvPr id="70" name="'p'"/>
          <p:cNvSpPr txBox="1">
            <a:spLocks noChangeArrowheads="1"/>
          </p:cNvSpPr>
          <p:nvPr/>
        </p:nvSpPr>
        <p:spPr bwMode="auto">
          <a:xfrm>
            <a:off x="58039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p</a:t>
            </a:r>
          </a:p>
        </p:txBody>
      </p:sp>
      <p:sp>
        <p:nvSpPr>
          <p:cNvPr id="71" name="'q'"/>
          <p:cNvSpPr txBox="1">
            <a:spLocks noChangeArrowheads="1"/>
          </p:cNvSpPr>
          <p:nvPr/>
        </p:nvSpPr>
        <p:spPr bwMode="auto">
          <a:xfrm>
            <a:off x="65849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q</a:t>
            </a:r>
          </a:p>
        </p:txBody>
      </p:sp>
      <p:sp>
        <p:nvSpPr>
          <p:cNvPr id="72" name="'r'"/>
          <p:cNvSpPr txBox="1">
            <a:spLocks noChangeArrowheads="1"/>
          </p:cNvSpPr>
          <p:nvPr/>
        </p:nvSpPr>
        <p:spPr bwMode="auto">
          <a:xfrm>
            <a:off x="7367588" y="5016500"/>
            <a:ext cx="639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74" name="'t'"/>
          <p:cNvSpPr txBox="1">
            <a:spLocks noChangeArrowheads="1"/>
          </p:cNvSpPr>
          <p:nvPr/>
        </p:nvSpPr>
        <p:spPr bwMode="auto">
          <a:xfrm>
            <a:off x="23510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t</a:t>
            </a:r>
          </a:p>
        </p:txBody>
      </p:sp>
      <p:sp>
        <p:nvSpPr>
          <p:cNvPr id="75" name="'u'"/>
          <p:cNvSpPr txBox="1">
            <a:spLocks noChangeArrowheads="1"/>
          </p:cNvSpPr>
          <p:nvPr/>
        </p:nvSpPr>
        <p:spPr bwMode="auto">
          <a:xfrm>
            <a:off x="313213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u</a:t>
            </a:r>
          </a:p>
        </p:txBody>
      </p:sp>
      <p:sp>
        <p:nvSpPr>
          <p:cNvPr id="76" name="'v'"/>
          <p:cNvSpPr txBox="1">
            <a:spLocks noChangeArrowheads="1"/>
          </p:cNvSpPr>
          <p:nvPr/>
        </p:nvSpPr>
        <p:spPr bwMode="auto">
          <a:xfrm>
            <a:off x="39131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tx1"/>
                </a:solidFill>
                <a:latin typeface="Twinkl SemiBold" pitchFamily="2" charset="0"/>
              </a:rPr>
              <a:t>v</a:t>
            </a:r>
          </a:p>
        </p:txBody>
      </p:sp>
      <p:sp>
        <p:nvSpPr>
          <p:cNvPr id="77" name="'w'"/>
          <p:cNvSpPr txBox="1">
            <a:spLocks noChangeArrowheads="1"/>
          </p:cNvSpPr>
          <p:nvPr/>
        </p:nvSpPr>
        <p:spPr bwMode="auto">
          <a:xfrm>
            <a:off x="46958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w</a:t>
            </a:r>
          </a:p>
        </p:txBody>
      </p:sp>
      <p:sp>
        <p:nvSpPr>
          <p:cNvPr id="78" name="'x'"/>
          <p:cNvSpPr txBox="1">
            <a:spLocks noChangeArrowheads="1"/>
          </p:cNvSpPr>
          <p:nvPr/>
        </p:nvSpPr>
        <p:spPr bwMode="auto">
          <a:xfrm>
            <a:off x="54768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x</a:t>
            </a:r>
          </a:p>
        </p:txBody>
      </p:sp>
      <p:sp>
        <p:nvSpPr>
          <p:cNvPr id="79" name="'y'"/>
          <p:cNvSpPr txBox="1">
            <a:spLocks noChangeArrowheads="1"/>
          </p:cNvSpPr>
          <p:nvPr/>
        </p:nvSpPr>
        <p:spPr bwMode="auto">
          <a:xfrm>
            <a:off x="62579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y</a:t>
            </a:r>
          </a:p>
        </p:txBody>
      </p:sp>
      <p:sp>
        <p:nvSpPr>
          <p:cNvPr id="80" name="'z'"/>
          <p:cNvSpPr txBox="1">
            <a:spLocks noChangeArrowheads="1"/>
          </p:cNvSpPr>
          <p:nvPr/>
        </p:nvSpPr>
        <p:spPr bwMode="auto">
          <a:xfrm>
            <a:off x="70389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z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1FB3E8D1-E335-4DBF-8576-C999FB9492E4}"/>
              </a:ext>
            </a:extLst>
          </p:cNvPr>
          <p:cNvSpPr/>
          <p:nvPr/>
        </p:nvSpPr>
        <p:spPr>
          <a:xfrm flipH="1">
            <a:off x="3836988" y="938213"/>
            <a:ext cx="4551362" cy="1203325"/>
          </a:xfrm>
          <a:custGeom>
            <a:avLst/>
            <a:gdLst>
              <a:gd name="connsiteX0" fmla="*/ 92960 w 4980008"/>
              <a:gd name="connsiteY0" fmla="*/ 0 h 1204087"/>
              <a:gd name="connsiteX1" fmla="*/ 4884205 w 4980008"/>
              <a:gd name="connsiteY1" fmla="*/ 0 h 1204087"/>
              <a:gd name="connsiteX2" fmla="*/ 4977165 w 4980008"/>
              <a:gd name="connsiteY2" fmla="*/ 92960 h 1204087"/>
              <a:gd name="connsiteX3" fmla="*/ 4977165 w 4980008"/>
              <a:gd name="connsiteY3" fmla="*/ 334321 h 1204087"/>
              <a:gd name="connsiteX4" fmla="*/ 4980008 w 4980008"/>
              <a:gd name="connsiteY4" fmla="*/ 349903 h 1204087"/>
              <a:gd name="connsiteX5" fmla="*/ 4980008 w 4980008"/>
              <a:gd name="connsiteY5" fmla="*/ 876507 h 1204087"/>
              <a:gd name="connsiteX6" fmla="*/ 4861036 w 4980008"/>
              <a:gd name="connsiteY6" fmla="*/ 1008161 h 1204087"/>
              <a:gd name="connsiteX7" fmla="*/ 342091 w 4980008"/>
              <a:gd name="connsiteY7" fmla="*/ 1008161 h 1204087"/>
              <a:gd name="connsiteX8" fmla="*/ 266832 w 4980008"/>
              <a:gd name="connsiteY8" fmla="*/ 1204087 h 1204087"/>
              <a:gd name="connsiteX9" fmla="*/ 191574 w 4980008"/>
              <a:gd name="connsiteY9" fmla="*/ 1008161 h 1204087"/>
              <a:gd name="connsiteX10" fmla="*/ 120336 w 4980008"/>
              <a:gd name="connsiteY10" fmla="*/ 1008161 h 1204087"/>
              <a:gd name="connsiteX11" fmla="*/ 1364 w 4980008"/>
              <a:gd name="connsiteY11" fmla="*/ 876507 h 1204087"/>
              <a:gd name="connsiteX12" fmla="*/ 1364 w 4980008"/>
              <a:gd name="connsiteY12" fmla="*/ 471545 h 1204087"/>
              <a:gd name="connsiteX13" fmla="*/ 0 w 4980008"/>
              <a:gd name="connsiteY13" fmla="*/ 464789 h 1204087"/>
              <a:gd name="connsiteX14" fmla="*/ 0 w 4980008"/>
              <a:gd name="connsiteY14" fmla="*/ 92960 h 1204087"/>
              <a:gd name="connsiteX15" fmla="*/ 92960 w 4980008"/>
              <a:gd name="connsiteY15" fmla="*/ 0 h 120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80008" h="1204087">
                <a:moveTo>
                  <a:pt x="92960" y="0"/>
                </a:moveTo>
                <a:lnTo>
                  <a:pt x="4884205" y="0"/>
                </a:lnTo>
                <a:cubicBezTo>
                  <a:pt x="4935545" y="0"/>
                  <a:pt x="4977165" y="41620"/>
                  <a:pt x="4977165" y="92960"/>
                </a:cubicBezTo>
                <a:lnTo>
                  <a:pt x="4977165" y="334321"/>
                </a:lnTo>
                <a:lnTo>
                  <a:pt x="4980008" y="349903"/>
                </a:lnTo>
                <a:lnTo>
                  <a:pt x="4980008" y="876507"/>
                </a:lnTo>
                <a:cubicBezTo>
                  <a:pt x="4980008" y="949217"/>
                  <a:pt x="4926742" y="1008161"/>
                  <a:pt x="4861036" y="1008161"/>
                </a:cubicBezTo>
                <a:lnTo>
                  <a:pt x="342091" y="1008161"/>
                </a:lnTo>
                <a:lnTo>
                  <a:pt x="266832" y="1204087"/>
                </a:lnTo>
                <a:lnTo>
                  <a:pt x="191574" y="1008161"/>
                </a:lnTo>
                <a:lnTo>
                  <a:pt x="120336" y="1008161"/>
                </a:lnTo>
                <a:cubicBezTo>
                  <a:pt x="54630" y="1008161"/>
                  <a:pt x="1364" y="949217"/>
                  <a:pt x="1364" y="876507"/>
                </a:cubicBezTo>
                <a:lnTo>
                  <a:pt x="1364" y="471545"/>
                </a:lnTo>
                <a:lnTo>
                  <a:pt x="0" y="464789"/>
                </a:lnTo>
                <a:lnTo>
                  <a:pt x="0" y="92960"/>
                </a:lnTo>
                <a:cubicBezTo>
                  <a:pt x="0" y="41620"/>
                  <a:pt x="41620" y="0"/>
                  <a:pt x="929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4072797" y="1196975"/>
            <a:ext cx="408409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buNone/>
            </a:pPr>
            <a:r>
              <a:rPr lang="en-US" sz="1600" spc="-40" dirty="0">
                <a:latin typeface="Twinkl"/>
                <a:cs typeface="Twinkl"/>
              </a:rPr>
              <a:t>What process saw the six British colonies unite to form one country: Australia?</a:t>
            </a:r>
          </a:p>
        </p:txBody>
      </p:sp>
      <p:sp>
        <p:nvSpPr>
          <p:cNvPr id="83" name="Rounded Rectangle 3"/>
          <p:cNvSpPr/>
          <p:nvPr/>
        </p:nvSpPr>
        <p:spPr>
          <a:xfrm>
            <a:off x="415031" y="633479"/>
            <a:ext cx="3358457" cy="547779"/>
          </a:xfrm>
          <a:custGeom>
            <a:avLst/>
            <a:gdLst>
              <a:gd name="connsiteX0" fmla="*/ 0 w 2958860"/>
              <a:gd name="connsiteY0" fmla="*/ 91298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0 w 2958860"/>
              <a:gd name="connsiteY8" fmla="*/ 91298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23581 w 2889572"/>
              <a:gd name="connsiteY0" fmla="*/ 105586 h 547779"/>
              <a:gd name="connsiteX1" fmla="*/ 22010 w 2889572"/>
              <a:gd name="connsiteY1" fmla="*/ 0 h 547779"/>
              <a:gd name="connsiteX2" fmla="*/ 2798274 w 2889572"/>
              <a:gd name="connsiteY2" fmla="*/ 0 h 547779"/>
              <a:gd name="connsiteX3" fmla="*/ 2889572 w 2889572"/>
              <a:gd name="connsiteY3" fmla="*/ 91298 h 547779"/>
              <a:gd name="connsiteX4" fmla="*/ 2889572 w 2889572"/>
              <a:gd name="connsiteY4" fmla="*/ 456481 h 547779"/>
              <a:gd name="connsiteX5" fmla="*/ 2798274 w 2889572"/>
              <a:gd name="connsiteY5" fmla="*/ 547779 h 547779"/>
              <a:gd name="connsiteX6" fmla="*/ 22010 w 2889572"/>
              <a:gd name="connsiteY6" fmla="*/ 547779 h 547779"/>
              <a:gd name="connsiteX7" fmla="*/ 23581 w 2889572"/>
              <a:gd name="connsiteY7" fmla="*/ 444575 h 547779"/>
              <a:gd name="connsiteX8" fmla="*/ 23581 w 2889572"/>
              <a:gd name="connsiteY8" fmla="*/ 105586 h 547779"/>
              <a:gd name="connsiteX0" fmla="*/ 1629 w 2867620"/>
              <a:gd name="connsiteY0" fmla="*/ 105586 h 547779"/>
              <a:gd name="connsiteX1" fmla="*/ 58 w 2867620"/>
              <a:gd name="connsiteY1" fmla="*/ 0 h 547779"/>
              <a:gd name="connsiteX2" fmla="*/ 2776322 w 2867620"/>
              <a:gd name="connsiteY2" fmla="*/ 0 h 547779"/>
              <a:gd name="connsiteX3" fmla="*/ 2867620 w 2867620"/>
              <a:gd name="connsiteY3" fmla="*/ 91298 h 547779"/>
              <a:gd name="connsiteX4" fmla="*/ 2867620 w 2867620"/>
              <a:gd name="connsiteY4" fmla="*/ 456481 h 547779"/>
              <a:gd name="connsiteX5" fmla="*/ 2776322 w 2867620"/>
              <a:gd name="connsiteY5" fmla="*/ 547779 h 547779"/>
              <a:gd name="connsiteX6" fmla="*/ 58 w 2867620"/>
              <a:gd name="connsiteY6" fmla="*/ 547779 h 547779"/>
              <a:gd name="connsiteX7" fmla="*/ 1629 w 2867620"/>
              <a:gd name="connsiteY7" fmla="*/ 444575 h 547779"/>
              <a:gd name="connsiteX8" fmla="*/ 1629 w 2867620"/>
              <a:gd name="connsiteY8" fmla="*/ 105586 h 54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7620" h="547779">
                <a:moveTo>
                  <a:pt x="1629" y="105586"/>
                </a:moveTo>
                <a:cubicBezTo>
                  <a:pt x="1629" y="55164"/>
                  <a:pt x="2024" y="0"/>
                  <a:pt x="58" y="0"/>
                </a:cubicBezTo>
                <a:lnTo>
                  <a:pt x="2776322" y="0"/>
                </a:lnTo>
                <a:cubicBezTo>
                  <a:pt x="2826744" y="0"/>
                  <a:pt x="2867620" y="40876"/>
                  <a:pt x="2867620" y="91298"/>
                </a:cubicBezTo>
                <a:lnTo>
                  <a:pt x="2867620" y="456481"/>
                </a:lnTo>
                <a:cubicBezTo>
                  <a:pt x="2867620" y="506903"/>
                  <a:pt x="2826744" y="547779"/>
                  <a:pt x="2776322" y="547779"/>
                </a:cubicBezTo>
                <a:lnTo>
                  <a:pt x="58" y="547779"/>
                </a:lnTo>
                <a:cubicBezTo>
                  <a:pt x="-358" y="547779"/>
                  <a:pt x="1629" y="494997"/>
                  <a:pt x="1629" y="444575"/>
                </a:cubicBezTo>
                <a:lnTo>
                  <a:pt x="1629" y="105586"/>
                </a:lnTo>
                <a:close/>
              </a:path>
            </a:pathLst>
          </a:custGeom>
          <a:solidFill>
            <a:srgbClr val="00A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GB" altLang="en-US" b="1" dirty="0">
                <a:latin typeface="Twinkl" pitchFamily="2" charset="0"/>
              </a:rPr>
              <a:t>Ten Strikes and You’re Out!</a:t>
            </a:r>
          </a:p>
        </p:txBody>
      </p:sp>
      <p:sp>
        <p:nvSpPr>
          <p:cNvPr id="59" name="'d'"/>
          <p:cNvSpPr txBox="1">
            <a:spLocks noChangeArrowheads="1"/>
          </p:cNvSpPr>
          <p:nvPr/>
        </p:nvSpPr>
        <p:spPr bwMode="auto">
          <a:xfrm>
            <a:off x="3813356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f</a:t>
            </a:r>
          </a:p>
        </p:txBody>
      </p:sp>
      <p:sp>
        <p:nvSpPr>
          <p:cNvPr id="88" name="'d'"/>
          <p:cNvSpPr txBox="1">
            <a:spLocks noChangeArrowheads="1"/>
          </p:cNvSpPr>
          <p:nvPr/>
        </p:nvSpPr>
        <p:spPr bwMode="auto">
          <a:xfrm>
            <a:off x="429202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89" name="'d'"/>
          <p:cNvSpPr txBox="1">
            <a:spLocks noChangeArrowheads="1"/>
          </p:cNvSpPr>
          <p:nvPr/>
        </p:nvSpPr>
        <p:spPr bwMode="auto">
          <a:xfrm>
            <a:off x="4770686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d</a:t>
            </a:r>
          </a:p>
        </p:txBody>
      </p:sp>
      <p:sp>
        <p:nvSpPr>
          <p:cNvPr id="90" name="'d'"/>
          <p:cNvSpPr txBox="1">
            <a:spLocks noChangeArrowheads="1"/>
          </p:cNvSpPr>
          <p:nvPr/>
        </p:nvSpPr>
        <p:spPr bwMode="auto">
          <a:xfrm>
            <a:off x="524935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91" name="'d'"/>
          <p:cNvSpPr txBox="1">
            <a:spLocks noChangeArrowheads="1"/>
          </p:cNvSpPr>
          <p:nvPr/>
        </p:nvSpPr>
        <p:spPr bwMode="auto">
          <a:xfrm>
            <a:off x="5728016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93" name="'d'"/>
          <p:cNvSpPr txBox="1">
            <a:spLocks noChangeArrowheads="1"/>
          </p:cNvSpPr>
          <p:nvPr/>
        </p:nvSpPr>
        <p:spPr bwMode="auto">
          <a:xfrm>
            <a:off x="620668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a</a:t>
            </a:r>
          </a:p>
        </p:txBody>
      </p:sp>
      <p:sp>
        <p:nvSpPr>
          <p:cNvPr id="94" name="'d'"/>
          <p:cNvSpPr txBox="1">
            <a:spLocks noChangeArrowheads="1"/>
          </p:cNvSpPr>
          <p:nvPr/>
        </p:nvSpPr>
        <p:spPr bwMode="auto">
          <a:xfrm>
            <a:off x="6685346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t</a:t>
            </a:r>
          </a:p>
        </p:txBody>
      </p:sp>
      <p:sp>
        <p:nvSpPr>
          <p:cNvPr id="95" name="'d'"/>
          <p:cNvSpPr txBox="1">
            <a:spLocks noChangeArrowheads="1"/>
          </p:cNvSpPr>
          <p:nvPr/>
        </p:nvSpPr>
        <p:spPr bwMode="auto">
          <a:xfrm>
            <a:off x="716401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51" name="'d'">
            <a:extLst>
              <a:ext uri="{FF2B5EF4-FFF2-40B4-BE49-F238E27FC236}">
                <a16:creationId xmlns:a16="http://schemas.microsoft.com/office/drawing/2014/main" id="{49B795A1-3EFD-4CFD-9D77-3918D01DE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676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o</a:t>
            </a:r>
          </a:p>
        </p:txBody>
      </p:sp>
      <p:sp>
        <p:nvSpPr>
          <p:cNvPr id="54" name="'d'">
            <a:extLst>
              <a:ext uri="{FF2B5EF4-FFF2-40B4-BE49-F238E27FC236}">
                <a16:creationId xmlns:a16="http://schemas.microsoft.com/office/drawing/2014/main" id="{24A51DDC-3037-4DA9-A886-F38C5F887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339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AC1F7-D41B-4816-A0B2-3EC8F20FA77C}"/>
              </a:ext>
            </a:extLst>
          </p:cNvPr>
          <p:cNvCxnSpPr/>
          <p:nvPr/>
        </p:nvCxnSpPr>
        <p:spPr>
          <a:xfrm>
            <a:off x="377348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C68C1F-BC48-4E40-B592-489DBF81AF02}"/>
              </a:ext>
            </a:extLst>
          </p:cNvPr>
          <p:cNvCxnSpPr/>
          <p:nvPr/>
        </p:nvCxnSpPr>
        <p:spPr>
          <a:xfrm>
            <a:off x="4252994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CEAC7D-C2BC-438C-843D-9D1ADBE12096}"/>
              </a:ext>
            </a:extLst>
          </p:cNvPr>
          <p:cNvCxnSpPr/>
          <p:nvPr/>
        </p:nvCxnSpPr>
        <p:spPr>
          <a:xfrm>
            <a:off x="4732500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A1D3AF-D2CC-40D6-A236-EC6C7130AD13}"/>
              </a:ext>
            </a:extLst>
          </p:cNvPr>
          <p:cNvCxnSpPr/>
          <p:nvPr/>
        </p:nvCxnSpPr>
        <p:spPr>
          <a:xfrm>
            <a:off x="5212006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6DEF5D-0953-489B-8CC6-938711F36AB6}"/>
              </a:ext>
            </a:extLst>
          </p:cNvPr>
          <p:cNvCxnSpPr/>
          <p:nvPr/>
        </p:nvCxnSpPr>
        <p:spPr>
          <a:xfrm>
            <a:off x="5691512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7BD7D86-9DEE-46D9-8F5B-E365E5F34F6E}"/>
              </a:ext>
            </a:extLst>
          </p:cNvPr>
          <p:cNvCxnSpPr/>
          <p:nvPr/>
        </p:nvCxnSpPr>
        <p:spPr>
          <a:xfrm>
            <a:off x="617101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96F6AD8-B3A9-4BEA-85C1-95E9B0A45589}"/>
              </a:ext>
            </a:extLst>
          </p:cNvPr>
          <p:cNvCxnSpPr/>
          <p:nvPr/>
        </p:nvCxnSpPr>
        <p:spPr>
          <a:xfrm>
            <a:off x="6650524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3BF4437-7452-4DA9-8A04-9901BB1CC3A6}"/>
              </a:ext>
            </a:extLst>
          </p:cNvPr>
          <p:cNvCxnSpPr/>
          <p:nvPr/>
        </p:nvCxnSpPr>
        <p:spPr>
          <a:xfrm>
            <a:off x="7130030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7E0FC62-3726-41A6-A4E5-65EB73B69F09}"/>
              </a:ext>
            </a:extLst>
          </p:cNvPr>
          <p:cNvCxnSpPr/>
          <p:nvPr/>
        </p:nvCxnSpPr>
        <p:spPr>
          <a:xfrm>
            <a:off x="7609536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09718D4-3273-424B-ABEF-5800199684AC}"/>
              </a:ext>
            </a:extLst>
          </p:cNvPr>
          <p:cNvCxnSpPr/>
          <p:nvPr/>
        </p:nvCxnSpPr>
        <p:spPr>
          <a:xfrm>
            <a:off x="8089041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's'">
            <a:extLst>
              <a:ext uri="{FF2B5EF4-FFF2-40B4-BE49-F238E27FC236}">
                <a16:creationId xmlns:a16="http://schemas.microsoft.com/office/drawing/2014/main" id="{244D2C99-705E-4FED-ADD9-6AECE3A1C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53" y="5561012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6572CF8-D618-4F0F-AEAD-53C2C3C9C9E7}"/>
              </a:ext>
            </a:extLst>
          </p:cNvPr>
          <p:cNvSpPr/>
          <p:nvPr/>
        </p:nvSpPr>
        <p:spPr>
          <a:xfrm>
            <a:off x="-183539" y="4425816"/>
            <a:ext cx="5660414" cy="1603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648000" tIns="108000" rIns="108000" bIns="108000">
            <a:spAutoFit/>
          </a:bodyPr>
          <a:lstStyle/>
          <a:p>
            <a:pPr algn="just"/>
            <a:r>
              <a:rPr lang="en-GB" dirty="0"/>
              <a:t>Click on the letters that you think are missing to try to spell the correct answer. Every time you guess a letter incorrectly, press the bowling ball to make a pin disappear! Can you guess all of the missing letters before you strike out?</a:t>
            </a:r>
            <a:endParaRPr lang="en-US" dirty="0">
              <a:cs typeface="Twink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7FCAD4-CB3C-4CF6-9647-C73D27F5FE09}"/>
              </a:ext>
            </a:extLst>
          </p:cNvPr>
          <p:cNvSpPr/>
          <p:nvPr/>
        </p:nvSpPr>
        <p:spPr>
          <a:xfrm>
            <a:off x="5306239" y="4263299"/>
            <a:ext cx="318781" cy="318781"/>
          </a:xfrm>
          <a:prstGeom prst="ellipse">
            <a:avLst/>
          </a:prstGeom>
          <a:solidFill>
            <a:srgbClr val="006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en-GB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23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01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2" fill="hold">
                      <p:stCondLst>
                        <p:cond delay="0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7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2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9" fill="hold">
                      <p:stCondLst>
                        <p:cond delay="0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67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67A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4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" fill="hold">
                      <p:stCondLst>
                        <p:cond delay="0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5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3" fill="hold">
                      <p:stCondLst>
                        <p:cond delay="0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60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" fill="hold">
                      <p:stCondLst>
                        <p:cond delay="0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>
                      <p:stCondLst>
                        <p:cond delay="0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2" grpId="0"/>
      <p:bldP spid="60" grpId="0"/>
      <p:bldP spid="85" grpId="0"/>
      <p:bldP spid="61" grpId="0"/>
      <p:bldP spid="62" grpId="0"/>
      <p:bldP spid="63" grpId="0"/>
      <p:bldP spid="64" grpId="0"/>
      <p:bldP spid="65" grpId="0"/>
      <p:bldP spid="66" grpId="0"/>
      <p:bldP spid="53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59" grpId="0"/>
      <p:bldP spid="88" grpId="0"/>
      <p:bldP spid="89" grpId="0"/>
      <p:bldP spid="90" grpId="0"/>
      <p:bldP spid="91" grpId="0"/>
      <p:bldP spid="93" grpId="0"/>
      <p:bldP spid="94" grpId="0"/>
      <p:bldP spid="95" grpId="0"/>
      <p:bldP spid="51" grpId="0"/>
      <p:bldP spid="54" grpId="0"/>
      <p:bldP spid="100" grpId="0"/>
      <p:bldP spid="84" grpId="0" animBg="1"/>
      <p:bldP spid="84" grpId="1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153" y="2292620"/>
            <a:ext cx="359523" cy="1200450"/>
          </a:xfrm>
          <a:prstGeom prst="rect">
            <a:avLst/>
          </a:prstGeom>
        </p:spPr>
      </p:pic>
      <p:pic>
        <p:nvPicPr>
          <p:cNvPr id="22" name="Pin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4" y="2277656"/>
            <a:ext cx="359523" cy="1200450"/>
          </a:xfrm>
          <a:prstGeom prst="rect">
            <a:avLst/>
          </a:prstGeom>
        </p:spPr>
      </p:pic>
      <p:pic>
        <p:nvPicPr>
          <p:cNvPr id="23" name="Pin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996" y="2292620"/>
            <a:ext cx="359523" cy="1200450"/>
          </a:xfrm>
          <a:prstGeom prst="rect">
            <a:avLst/>
          </a:prstGeom>
        </p:spPr>
      </p:pic>
      <p:pic>
        <p:nvPicPr>
          <p:cNvPr id="24" name="Pi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18" y="2292620"/>
            <a:ext cx="359523" cy="1200450"/>
          </a:xfrm>
          <a:prstGeom prst="rect">
            <a:avLst/>
          </a:prstGeom>
        </p:spPr>
      </p:pic>
      <p:pic>
        <p:nvPicPr>
          <p:cNvPr id="25" name="Pin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92" y="2235531"/>
            <a:ext cx="390168" cy="1302773"/>
          </a:xfrm>
          <a:prstGeom prst="rect">
            <a:avLst/>
          </a:prstGeom>
        </p:spPr>
      </p:pic>
      <p:pic>
        <p:nvPicPr>
          <p:cNvPr id="31" name="Pin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676" y="2235531"/>
            <a:ext cx="390168" cy="1302773"/>
          </a:xfrm>
          <a:prstGeom prst="rect">
            <a:avLst/>
          </a:prstGeom>
        </p:spPr>
      </p:pic>
      <p:pic>
        <p:nvPicPr>
          <p:cNvPr id="26" name="Pi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360" y="2235531"/>
            <a:ext cx="390168" cy="1302773"/>
          </a:xfrm>
          <a:prstGeom prst="rect">
            <a:avLst/>
          </a:prstGeom>
        </p:spPr>
      </p:pic>
      <p:pic>
        <p:nvPicPr>
          <p:cNvPr id="28" name="Pin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802" y="2064458"/>
            <a:ext cx="466540" cy="1557779"/>
          </a:xfrm>
          <a:prstGeom prst="rect">
            <a:avLst/>
          </a:prstGeom>
        </p:spPr>
      </p:pic>
      <p:pic>
        <p:nvPicPr>
          <p:cNvPr id="27" name="Pin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077" y="2064458"/>
            <a:ext cx="466540" cy="1557779"/>
          </a:xfrm>
          <a:prstGeom prst="rect">
            <a:avLst/>
          </a:prstGeom>
        </p:spPr>
      </p:pic>
      <p:pic>
        <p:nvPicPr>
          <p:cNvPr id="29" name="Pin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680" y="1901051"/>
            <a:ext cx="544368" cy="1817649"/>
          </a:xfrm>
          <a:prstGeom prst="rect">
            <a:avLst/>
          </a:prstGeom>
        </p:spPr>
      </p:pic>
      <p:pic>
        <p:nvPicPr>
          <p:cNvPr id="6" name="Bowling Ball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277" y="3334504"/>
            <a:ext cx="868009" cy="8686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6D6762A-F7E3-4556-8C99-9989191FF3F8}"/>
              </a:ext>
            </a:extLst>
          </p:cNvPr>
          <p:cNvSpPr/>
          <p:nvPr/>
        </p:nvSpPr>
        <p:spPr>
          <a:xfrm>
            <a:off x="757238" y="4364038"/>
            <a:ext cx="7631112" cy="1741487"/>
          </a:xfrm>
          <a:prstGeom prst="rect">
            <a:avLst/>
          </a:prstGeom>
          <a:solidFill>
            <a:srgbClr val="AF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'a'"/>
          <p:cNvSpPr txBox="1">
            <a:spLocks noChangeArrowheads="1"/>
          </p:cNvSpPr>
          <p:nvPr/>
        </p:nvSpPr>
        <p:spPr bwMode="auto">
          <a:xfrm>
            <a:off x="11176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a</a:t>
            </a:r>
          </a:p>
        </p:txBody>
      </p:sp>
      <p:sp>
        <p:nvSpPr>
          <p:cNvPr id="57" name="'b'"/>
          <p:cNvSpPr txBox="1">
            <a:spLocks noChangeArrowheads="1"/>
          </p:cNvSpPr>
          <p:nvPr/>
        </p:nvSpPr>
        <p:spPr bwMode="auto">
          <a:xfrm>
            <a:off x="18986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b</a:t>
            </a:r>
          </a:p>
        </p:txBody>
      </p:sp>
      <p:sp>
        <p:nvSpPr>
          <p:cNvPr id="58" name="'c'"/>
          <p:cNvSpPr txBox="1">
            <a:spLocks noChangeArrowheads="1"/>
          </p:cNvSpPr>
          <p:nvPr/>
        </p:nvSpPr>
        <p:spPr bwMode="auto">
          <a:xfrm>
            <a:off x="26797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c</a:t>
            </a:r>
          </a:p>
        </p:txBody>
      </p:sp>
      <p:sp>
        <p:nvSpPr>
          <p:cNvPr id="52" name="'d'"/>
          <p:cNvSpPr txBox="1">
            <a:spLocks noChangeArrowheads="1"/>
          </p:cNvSpPr>
          <p:nvPr/>
        </p:nvSpPr>
        <p:spPr bwMode="auto">
          <a:xfrm>
            <a:off x="3457574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d</a:t>
            </a:r>
          </a:p>
        </p:txBody>
      </p:sp>
      <p:sp>
        <p:nvSpPr>
          <p:cNvPr id="60" name="'e'"/>
          <p:cNvSpPr txBox="1">
            <a:spLocks noChangeArrowheads="1"/>
          </p:cNvSpPr>
          <p:nvPr/>
        </p:nvSpPr>
        <p:spPr bwMode="auto">
          <a:xfrm>
            <a:off x="42418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85" name="'f'"/>
          <p:cNvSpPr txBox="1">
            <a:spLocks noChangeArrowheads="1"/>
          </p:cNvSpPr>
          <p:nvPr/>
        </p:nvSpPr>
        <p:spPr bwMode="auto">
          <a:xfrm>
            <a:off x="5021262" y="4430238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f</a:t>
            </a:r>
          </a:p>
        </p:txBody>
      </p:sp>
      <p:sp>
        <p:nvSpPr>
          <p:cNvPr id="61" name="'g'"/>
          <p:cNvSpPr txBox="1">
            <a:spLocks noChangeArrowheads="1"/>
          </p:cNvSpPr>
          <p:nvPr/>
        </p:nvSpPr>
        <p:spPr bwMode="auto">
          <a:xfrm>
            <a:off x="58039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g</a:t>
            </a:r>
          </a:p>
        </p:txBody>
      </p:sp>
      <p:sp>
        <p:nvSpPr>
          <p:cNvPr id="62" name="'h'"/>
          <p:cNvSpPr txBox="1">
            <a:spLocks noChangeArrowheads="1"/>
          </p:cNvSpPr>
          <p:nvPr/>
        </p:nvSpPr>
        <p:spPr bwMode="auto">
          <a:xfrm>
            <a:off x="65849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h</a:t>
            </a:r>
          </a:p>
        </p:txBody>
      </p:sp>
      <p:sp>
        <p:nvSpPr>
          <p:cNvPr id="63" name="'i'"/>
          <p:cNvSpPr txBox="1">
            <a:spLocks noChangeArrowheads="1"/>
          </p:cNvSpPr>
          <p:nvPr/>
        </p:nvSpPr>
        <p:spPr bwMode="auto">
          <a:xfrm>
            <a:off x="7367588" y="4430713"/>
            <a:ext cx="639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64" name="'j'"/>
          <p:cNvSpPr txBox="1">
            <a:spLocks noChangeArrowheads="1"/>
          </p:cNvSpPr>
          <p:nvPr/>
        </p:nvSpPr>
        <p:spPr bwMode="auto">
          <a:xfrm>
            <a:off x="11176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j</a:t>
            </a:r>
          </a:p>
        </p:txBody>
      </p:sp>
      <p:sp>
        <p:nvSpPr>
          <p:cNvPr id="65" name="'k'"/>
          <p:cNvSpPr txBox="1">
            <a:spLocks noChangeArrowheads="1"/>
          </p:cNvSpPr>
          <p:nvPr/>
        </p:nvSpPr>
        <p:spPr bwMode="auto">
          <a:xfrm>
            <a:off x="18986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k</a:t>
            </a:r>
          </a:p>
        </p:txBody>
      </p:sp>
      <p:sp>
        <p:nvSpPr>
          <p:cNvPr id="66" name="'l'"/>
          <p:cNvSpPr txBox="1">
            <a:spLocks noChangeArrowheads="1"/>
          </p:cNvSpPr>
          <p:nvPr/>
        </p:nvSpPr>
        <p:spPr bwMode="auto">
          <a:xfrm>
            <a:off x="26797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l</a:t>
            </a:r>
          </a:p>
        </p:txBody>
      </p:sp>
      <p:sp>
        <p:nvSpPr>
          <p:cNvPr id="53" name="'m'"/>
          <p:cNvSpPr txBox="1">
            <a:spLocks noChangeArrowheads="1"/>
          </p:cNvSpPr>
          <p:nvPr/>
        </p:nvSpPr>
        <p:spPr bwMode="auto">
          <a:xfrm>
            <a:off x="3462966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m</a:t>
            </a:r>
          </a:p>
        </p:txBody>
      </p:sp>
      <p:sp>
        <p:nvSpPr>
          <p:cNvPr id="68" name="'n'"/>
          <p:cNvSpPr txBox="1">
            <a:spLocks noChangeArrowheads="1"/>
          </p:cNvSpPr>
          <p:nvPr/>
        </p:nvSpPr>
        <p:spPr bwMode="auto">
          <a:xfrm>
            <a:off x="42418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sp>
        <p:nvSpPr>
          <p:cNvPr id="69" name="'o'"/>
          <p:cNvSpPr txBox="1">
            <a:spLocks noChangeArrowheads="1"/>
          </p:cNvSpPr>
          <p:nvPr/>
        </p:nvSpPr>
        <p:spPr bwMode="auto">
          <a:xfrm>
            <a:off x="50228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o</a:t>
            </a:r>
          </a:p>
        </p:txBody>
      </p:sp>
      <p:sp>
        <p:nvSpPr>
          <p:cNvPr id="70" name="'p'"/>
          <p:cNvSpPr txBox="1">
            <a:spLocks noChangeArrowheads="1"/>
          </p:cNvSpPr>
          <p:nvPr/>
        </p:nvSpPr>
        <p:spPr bwMode="auto">
          <a:xfrm>
            <a:off x="58039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p</a:t>
            </a:r>
          </a:p>
        </p:txBody>
      </p:sp>
      <p:sp>
        <p:nvSpPr>
          <p:cNvPr id="71" name="'q'"/>
          <p:cNvSpPr txBox="1">
            <a:spLocks noChangeArrowheads="1"/>
          </p:cNvSpPr>
          <p:nvPr/>
        </p:nvSpPr>
        <p:spPr bwMode="auto">
          <a:xfrm>
            <a:off x="65849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q</a:t>
            </a:r>
          </a:p>
        </p:txBody>
      </p:sp>
      <p:sp>
        <p:nvSpPr>
          <p:cNvPr id="72" name="'r'"/>
          <p:cNvSpPr txBox="1">
            <a:spLocks noChangeArrowheads="1"/>
          </p:cNvSpPr>
          <p:nvPr/>
        </p:nvSpPr>
        <p:spPr bwMode="auto">
          <a:xfrm>
            <a:off x="7367588" y="5016500"/>
            <a:ext cx="639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74" name="'t'"/>
          <p:cNvSpPr txBox="1">
            <a:spLocks noChangeArrowheads="1"/>
          </p:cNvSpPr>
          <p:nvPr/>
        </p:nvSpPr>
        <p:spPr bwMode="auto">
          <a:xfrm>
            <a:off x="23510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t</a:t>
            </a:r>
          </a:p>
        </p:txBody>
      </p:sp>
      <p:sp>
        <p:nvSpPr>
          <p:cNvPr id="75" name="'u'"/>
          <p:cNvSpPr txBox="1">
            <a:spLocks noChangeArrowheads="1"/>
          </p:cNvSpPr>
          <p:nvPr/>
        </p:nvSpPr>
        <p:spPr bwMode="auto">
          <a:xfrm>
            <a:off x="313213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u</a:t>
            </a:r>
          </a:p>
        </p:txBody>
      </p:sp>
      <p:sp>
        <p:nvSpPr>
          <p:cNvPr id="76" name="'v'"/>
          <p:cNvSpPr txBox="1">
            <a:spLocks noChangeArrowheads="1"/>
          </p:cNvSpPr>
          <p:nvPr/>
        </p:nvSpPr>
        <p:spPr bwMode="auto">
          <a:xfrm>
            <a:off x="39131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v</a:t>
            </a:r>
          </a:p>
        </p:txBody>
      </p:sp>
      <p:sp>
        <p:nvSpPr>
          <p:cNvPr id="77" name="'w'"/>
          <p:cNvSpPr txBox="1">
            <a:spLocks noChangeArrowheads="1"/>
          </p:cNvSpPr>
          <p:nvPr/>
        </p:nvSpPr>
        <p:spPr bwMode="auto">
          <a:xfrm>
            <a:off x="46958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w</a:t>
            </a:r>
          </a:p>
        </p:txBody>
      </p:sp>
      <p:sp>
        <p:nvSpPr>
          <p:cNvPr id="78" name="'x'"/>
          <p:cNvSpPr txBox="1">
            <a:spLocks noChangeArrowheads="1"/>
          </p:cNvSpPr>
          <p:nvPr/>
        </p:nvSpPr>
        <p:spPr bwMode="auto">
          <a:xfrm>
            <a:off x="54768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x</a:t>
            </a:r>
          </a:p>
        </p:txBody>
      </p:sp>
      <p:sp>
        <p:nvSpPr>
          <p:cNvPr id="79" name="'y'"/>
          <p:cNvSpPr txBox="1">
            <a:spLocks noChangeArrowheads="1"/>
          </p:cNvSpPr>
          <p:nvPr/>
        </p:nvSpPr>
        <p:spPr bwMode="auto">
          <a:xfrm>
            <a:off x="62579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y</a:t>
            </a:r>
          </a:p>
        </p:txBody>
      </p:sp>
      <p:sp>
        <p:nvSpPr>
          <p:cNvPr id="80" name="'z'"/>
          <p:cNvSpPr txBox="1">
            <a:spLocks noChangeArrowheads="1"/>
          </p:cNvSpPr>
          <p:nvPr/>
        </p:nvSpPr>
        <p:spPr bwMode="auto">
          <a:xfrm>
            <a:off x="70389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z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1FB3E8D1-E335-4DBF-8576-C999FB9492E4}"/>
              </a:ext>
            </a:extLst>
          </p:cNvPr>
          <p:cNvSpPr/>
          <p:nvPr/>
        </p:nvSpPr>
        <p:spPr>
          <a:xfrm flipH="1">
            <a:off x="3836988" y="938213"/>
            <a:ext cx="4551362" cy="1203325"/>
          </a:xfrm>
          <a:custGeom>
            <a:avLst/>
            <a:gdLst>
              <a:gd name="connsiteX0" fmla="*/ 92960 w 4980008"/>
              <a:gd name="connsiteY0" fmla="*/ 0 h 1204087"/>
              <a:gd name="connsiteX1" fmla="*/ 4884205 w 4980008"/>
              <a:gd name="connsiteY1" fmla="*/ 0 h 1204087"/>
              <a:gd name="connsiteX2" fmla="*/ 4977165 w 4980008"/>
              <a:gd name="connsiteY2" fmla="*/ 92960 h 1204087"/>
              <a:gd name="connsiteX3" fmla="*/ 4977165 w 4980008"/>
              <a:gd name="connsiteY3" fmla="*/ 334321 h 1204087"/>
              <a:gd name="connsiteX4" fmla="*/ 4980008 w 4980008"/>
              <a:gd name="connsiteY4" fmla="*/ 349903 h 1204087"/>
              <a:gd name="connsiteX5" fmla="*/ 4980008 w 4980008"/>
              <a:gd name="connsiteY5" fmla="*/ 876507 h 1204087"/>
              <a:gd name="connsiteX6" fmla="*/ 4861036 w 4980008"/>
              <a:gd name="connsiteY6" fmla="*/ 1008161 h 1204087"/>
              <a:gd name="connsiteX7" fmla="*/ 342091 w 4980008"/>
              <a:gd name="connsiteY7" fmla="*/ 1008161 h 1204087"/>
              <a:gd name="connsiteX8" fmla="*/ 266832 w 4980008"/>
              <a:gd name="connsiteY8" fmla="*/ 1204087 h 1204087"/>
              <a:gd name="connsiteX9" fmla="*/ 191574 w 4980008"/>
              <a:gd name="connsiteY9" fmla="*/ 1008161 h 1204087"/>
              <a:gd name="connsiteX10" fmla="*/ 120336 w 4980008"/>
              <a:gd name="connsiteY10" fmla="*/ 1008161 h 1204087"/>
              <a:gd name="connsiteX11" fmla="*/ 1364 w 4980008"/>
              <a:gd name="connsiteY11" fmla="*/ 876507 h 1204087"/>
              <a:gd name="connsiteX12" fmla="*/ 1364 w 4980008"/>
              <a:gd name="connsiteY12" fmla="*/ 471545 h 1204087"/>
              <a:gd name="connsiteX13" fmla="*/ 0 w 4980008"/>
              <a:gd name="connsiteY13" fmla="*/ 464789 h 1204087"/>
              <a:gd name="connsiteX14" fmla="*/ 0 w 4980008"/>
              <a:gd name="connsiteY14" fmla="*/ 92960 h 1204087"/>
              <a:gd name="connsiteX15" fmla="*/ 92960 w 4980008"/>
              <a:gd name="connsiteY15" fmla="*/ 0 h 120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80008" h="1204087">
                <a:moveTo>
                  <a:pt x="92960" y="0"/>
                </a:moveTo>
                <a:lnTo>
                  <a:pt x="4884205" y="0"/>
                </a:lnTo>
                <a:cubicBezTo>
                  <a:pt x="4935545" y="0"/>
                  <a:pt x="4977165" y="41620"/>
                  <a:pt x="4977165" y="92960"/>
                </a:cubicBezTo>
                <a:lnTo>
                  <a:pt x="4977165" y="334321"/>
                </a:lnTo>
                <a:lnTo>
                  <a:pt x="4980008" y="349903"/>
                </a:lnTo>
                <a:lnTo>
                  <a:pt x="4980008" y="876507"/>
                </a:lnTo>
                <a:cubicBezTo>
                  <a:pt x="4980008" y="949217"/>
                  <a:pt x="4926742" y="1008161"/>
                  <a:pt x="4861036" y="1008161"/>
                </a:cubicBezTo>
                <a:lnTo>
                  <a:pt x="342091" y="1008161"/>
                </a:lnTo>
                <a:lnTo>
                  <a:pt x="266832" y="1204087"/>
                </a:lnTo>
                <a:lnTo>
                  <a:pt x="191574" y="1008161"/>
                </a:lnTo>
                <a:lnTo>
                  <a:pt x="120336" y="1008161"/>
                </a:lnTo>
                <a:cubicBezTo>
                  <a:pt x="54630" y="1008161"/>
                  <a:pt x="1364" y="949217"/>
                  <a:pt x="1364" y="876507"/>
                </a:cubicBezTo>
                <a:lnTo>
                  <a:pt x="1364" y="471545"/>
                </a:lnTo>
                <a:lnTo>
                  <a:pt x="0" y="464789"/>
                </a:lnTo>
                <a:lnTo>
                  <a:pt x="0" y="92960"/>
                </a:lnTo>
                <a:cubicBezTo>
                  <a:pt x="0" y="41620"/>
                  <a:pt x="41620" y="0"/>
                  <a:pt x="929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3845450" y="1293409"/>
            <a:ext cx="45513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buNone/>
            </a:pPr>
            <a:r>
              <a:rPr lang="en-US" sz="1600" spc="-40" dirty="0">
                <a:latin typeface="Twinkl"/>
                <a:cs typeface="Twinkl"/>
              </a:rPr>
              <a:t>What did the colonies fear from foreign countries?</a:t>
            </a:r>
          </a:p>
        </p:txBody>
      </p:sp>
      <p:sp>
        <p:nvSpPr>
          <p:cNvPr id="83" name="Rounded Rectangle 3"/>
          <p:cNvSpPr/>
          <p:nvPr/>
        </p:nvSpPr>
        <p:spPr>
          <a:xfrm>
            <a:off x="415031" y="633479"/>
            <a:ext cx="3358457" cy="547779"/>
          </a:xfrm>
          <a:custGeom>
            <a:avLst/>
            <a:gdLst>
              <a:gd name="connsiteX0" fmla="*/ 0 w 2958860"/>
              <a:gd name="connsiteY0" fmla="*/ 91298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0 w 2958860"/>
              <a:gd name="connsiteY8" fmla="*/ 91298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23581 w 2889572"/>
              <a:gd name="connsiteY0" fmla="*/ 105586 h 547779"/>
              <a:gd name="connsiteX1" fmla="*/ 22010 w 2889572"/>
              <a:gd name="connsiteY1" fmla="*/ 0 h 547779"/>
              <a:gd name="connsiteX2" fmla="*/ 2798274 w 2889572"/>
              <a:gd name="connsiteY2" fmla="*/ 0 h 547779"/>
              <a:gd name="connsiteX3" fmla="*/ 2889572 w 2889572"/>
              <a:gd name="connsiteY3" fmla="*/ 91298 h 547779"/>
              <a:gd name="connsiteX4" fmla="*/ 2889572 w 2889572"/>
              <a:gd name="connsiteY4" fmla="*/ 456481 h 547779"/>
              <a:gd name="connsiteX5" fmla="*/ 2798274 w 2889572"/>
              <a:gd name="connsiteY5" fmla="*/ 547779 h 547779"/>
              <a:gd name="connsiteX6" fmla="*/ 22010 w 2889572"/>
              <a:gd name="connsiteY6" fmla="*/ 547779 h 547779"/>
              <a:gd name="connsiteX7" fmla="*/ 23581 w 2889572"/>
              <a:gd name="connsiteY7" fmla="*/ 444575 h 547779"/>
              <a:gd name="connsiteX8" fmla="*/ 23581 w 2889572"/>
              <a:gd name="connsiteY8" fmla="*/ 105586 h 547779"/>
              <a:gd name="connsiteX0" fmla="*/ 1629 w 2867620"/>
              <a:gd name="connsiteY0" fmla="*/ 105586 h 547779"/>
              <a:gd name="connsiteX1" fmla="*/ 58 w 2867620"/>
              <a:gd name="connsiteY1" fmla="*/ 0 h 547779"/>
              <a:gd name="connsiteX2" fmla="*/ 2776322 w 2867620"/>
              <a:gd name="connsiteY2" fmla="*/ 0 h 547779"/>
              <a:gd name="connsiteX3" fmla="*/ 2867620 w 2867620"/>
              <a:gd name="connsiteY3" fmla="*/ 91298 h 547779"/>
              <a:gd name="connsiteX4" fmla="*/ 2867620 w 2867620"/>
              <a:gd name="connsiteY4" fmla="*/ 456481 h 547779"/>
              <a:gd name="connsiteX5" fmla="*/ 2776322 w 2867620"/>
              <a:gd name="connsiteY5" fmla="*/ 547779 h 547779"/>
              <a:gd name="connsiteX6" fmla="*/ 58 w 2867620"/>
              <a:gd name="connsiteY6" fmla="*/ 547779 h 547779"/>
              <a:gd name="connsiteX7" fmla="*/ 1629 w 2867620"/>
              <a:gd name="connsiteY7" fmla="*/ 444575 h 547779"/>
              <a:gd name="connsiteX8" fmla="*/ 1629 w 2867620"/>
              <a:gd name="connsiteY8" fmla="*/ 105586 h 54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7620" h="547779">
                <a:moveTo>
                  <a:pt x="1629" y="105586"/>
                </a:moveTo>
                <a:cubicBezTo>
                  <a:pt x="1629" y="55164"/>
                  <a:pt x="2024" y="0"/>
                  <a:pt x="58" y="0"/>
                </a:cubicBezTo>
                <a:lnTo>
                  <a:pt x="2776322" y="0"/>
                </a:lnTo>
                <a:cubicBezTo>
                  <a:pt x="2826744" y="0"/>
                  <a:pt x="2867620" y="40876"/>
                  <a:pt x="2867620" y="91298"/>
                </a:cubicBezTo>
                <a:lnTo>
                  <a:pt x="2867620" y="456481"/>
                </a:lnTo>
                <a:cubicBezTo>
                  <a:pt x="2867620" y="506903"/>
                  <a:pt x="2826744" y="547779"/>
                  <a:pt x="2776322" y="547779"/>
                </a:cubicBezTo>
                <a:lnTo>
                  <a:pt x="58" y="547779"/>
                </a:lnTo>
                <a:cubicBezTo>
                  <a:pt x="-358" y="547779"/>
                  <a:pt x="1629" y="494997"/>
                  <a:pt x="1629" y="444575"/>
                </a:cubicBezTo>
                <a:lnTo>
                  <a:pt x="1629" y="105586"/>
                </a:lnTo>
                <a:close/>
              </a:path>
            </a:pathLst>
          </a:custGeom>
          <a:solidFill>
            <a:srgbClr val="00A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GB" altLang="en-US" b="1" dirty="0">
                <a:latin typeface="Twinkl" pitchFamily="2" charset="0"/>
              </a:rPr>
              <a:t>Ten Strikes and You’re Out!</a:t>
            </a:r>
          </a:p>
        </p:txBody>
      </p:sp>
      <p:sp>
        <p:nvSpPr>
          <p:cNvPr id="89" name="'d'"/>
          <p:cNvSpPr txBox="1">
            <a:spLocks noChangeArrowheads="1"/>
          </p:cNvSpPr>
          <p:nvPr/>
        </p:nvSpPr>
        <p:spPr bwMode="auto">
          <a:xfrm>
            <a:off x="432654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90" name="'d'"/>
          <p:cNvSpPr txBox="1">
            <a:spLocks noChangeArrowheads="1"/>
          </p:cNvSpPr>
          <p:nvPr/>
        </p:nvSpPr>
        <p:spPr bwMode="auto">
          <a:xfrm>
            <a:off x="480521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sp>
        <p:nvSpPr>
          <p:cNvPr id="91" name="'d'"/>
          <p:cNvSpPr txBox="1">
            <a:spLocks noChangeArrowheads="1"/>
          </p:cNvSpPr>
          <p:nvPr/>
        </p:nvSpPr>
        <p:spPr bwMode="auto">
          <a:xfrm>
            <a:off x="528387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v</a:t>
            </a:r>
          </a:p>
        </p:txBody>
      </p:sp>
      <p:sp>
        <p:nvSpPr>
          <p:cNvPr id="93" name="'d'"/>
          <p:cNvSpPr txBox="1">
            <a:spLocks noChangeArrowheads="1"/>
          </p:cNvSpPr>
          <p:nvPr/>
        </p:nvSpPr>
        <p:spPr bwMode="auto">
          <a:xfrm>
            <a:off x="576254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a</a:t>
            </a:r>
          </a:p>
        </p:txBody>
      </p:sp>
      <p:sp>
        <p:nvSpPr>
          <p:cNvPr id="94" name="'d'"/>
          <p:cNvSpPr txBox="1">
            <a:spLocks noChangeArrowheads="1"/>
          </p:cNvSpPr>
          <p:nvPr/>
        </p:nvSpPr>
        <p:spPr bwMode="auto">
          <a:xfrm>
            <a:off x="624120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s</a:t>
            </a:r>
          </a:p>
        </p:txBody>
      </p:sp>
      <p:sp>
        <p:nvSpPr>
          <p:cNvPr id="95" name="'d'"/>
          <p:cNvSpPr txBox="1">
            <a:spLocks noChangeArrowheads="1"/>
          </p:cNvSpPr>
          <p:nvPr/>
        </p:nvSpPr>
        <p:spPr bwMode="auto">
          <a:xfrm>
            <a:off x="671987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51" name="'d'">
            <a:extLst>
              <a:ext uri="{FF2B5EF4-FFF2-40B4-BE49-F238E27FC236}">
                <a16:creationId xmlns:a16="http://schemas.microsoft.com/office/drawing/2014/main" id="{49B795A1-3EFD-4CFD-9D77-3918D01DE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53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o</a:t>
            </a:r>
          </a:p>
        </p:txBody>
      </p:sp>
      <p:sp>
        <p:nvSpPr>
          <p:cNvPr id="54" name="'d'">
            <a:extLst>
              <a:ext uri="{FF2B5EF4-FFF2-40B4-BE49-F238E27FC236}">
                <a16:creationId xmlns:a16="http://schemas.microsoft.com/office/drawing/2014/main" id="{24A51DDC-3037-4DA9-A886-F38C5F887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20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CEAC7D-C2BC-438C-843D-9D1ADBE12096}"/>
              </a:ext>
            </a:extLst>
          </p:cNvPr>
          <p:cNvCxnSpPr/>
          <p:nvPr/>
        </p:nvCxnSpPr>
        <p:spPr>
          <a:xfrm>
            <a:off x="4288362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A1D3AF-D2CC-40D6-A236-EC6C7130AD13}"/>
              </a:ext>
            </a:extLst>
          </p:cNvPr>
          <p:cNvCxnSpPr/>
          <p:nvPr/>
        </p:nvCxnSpPr>
        <p:spPr>
          <a:xfrm>
            <a:off x="476786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6DEF5D-0953-489B-8CC6-938711F36AB6}"/>
              </a:ext>
            </a:extLst>
          </p:cNvPr>
          <p:cNvCxnSpPr/>
          <p:nvPr/>
        </p:nvCxnSpPr>
        <p:spPr>
          <a:xfrm>
            <a:off x="5247374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7BD7D86-9DEE-46D9-8F5B-E365E5F34F6E}"/>
              </a:ext>
            </a:extLst>
          </p:cNvPr>
          <p:cNvCxnSpPr/>
          <p:nvPr/>
        </p:nvCxnSpPr>
        <p:spPr>
          <a:xfrm>
            <a:off x="5726880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96F6AD8-B3A9-4BEA-85C1-95E9B0A45589}"/>
              </a:ext>
            </a:extLst>
          </p:cNvPr>
          <p:cNvCxnSpPr/>
          <p:nvPr/>
        </p:nvCxnSpPr>
        <p:spPr>
          <a:xfrm>
            <a:off x="6206386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3BF4437-7452-4DA9-8A04-9901BB1CC3A6}"/>
              </a:ext>
            </a:extLst>
          </p:cNvPr>
          <p:cNvCxnSpPr/>
          <p:nvPr/>
        </p:nvCxnSpPr>
        <p:spPr>
          <a:xfrm>
            <a:off x="6685892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7E0FC62-3726-41A6-A4E5-65EB73B69F09}"/>
              </a:ext>
            </a:extLst>
          </p:cNvPr>
          <p:cNvCxnSpPr/>
          <p:nvPr/>
        </p:nvCxnSpPr>
        <p:spPr>
          <a:xfrm>
            <a:off x="716539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09718D4-3273-424B-ABEF-5800199684AC}"/>
              </a:ext>
            </a:extLst>
          </p:cNvPr>
          <p:cNvCxnSpPr/>
          <p:nvPr/>
        </p:nvCxnSpPr>
        <p:spPr>
          <a:xfrm>
            <a:off x="7644903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's'">
            <a:extLst>
              <a:ext uri="{FF2B5EF4-FFF2-40B4-BE49-F238E27FC236}">
                <a16:creationId xmlns:a16="http://schemas.microsoft.com/office/drawing/2014/main" id="{56320F38-A72F-499C-80ED-93FCD6DD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53" y="5561012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501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49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24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" fill="hold">
                      <p:stCondLst>
                        <p:cond delay="0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3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3" fill="hold">
                      <p:stCondLst>
                        <p:cond delay="0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3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4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" fill="hold">
                      <p:stCondLst>
                        <p:cond delay="0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56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7" fill="hold">
                      <p:stCondLst>
                        <p:cond delay="0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2" grpId="0"/>
      <p:bldP spid="60" grpId="0"/>
      <p:bldP spid="85" grpId="0"/>
      <p:bldP spid="61" grpId="0"/>
      <p:bldP spid="62" grpId="0"/>
      <p:bldP spid="63" grpId="0"/>
      <p:bldP spid="64" grpId="0"/>
      <p:bldP spid="65" grpId="0"/>
      <p:bldP spid="66" grpId="0"/>
      <p:bldP spid="53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9" grpId="0"/>
      <p:bldP spid="90" grpId="0"/>
      <p:bldP spid="91" grpId="0"/>
      <p:bldP spid="93" grpId="0"/>
      <p:bldP spid="94" grpId="0"/>
      <p:bldP spid="95" grpId="0"/>
      <p:bldP spid="51" grpId="0"/>
      <p:bldP spid="54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153" y="2292620"/>
            <a:ext cx="359523" cy="1200450"/>
          </a:xfrm>
          <a:prstGeom prst="rect">
            <a:avLst/>
          </a:prstGeom>
        </p:spPr>
      </p:pic>
      <p:pic>
        <p:nvPicPr>
          <p:cNvPr id="22" name="Pin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4" y="2277656"/>
            <a:ext cx="359523" cy="1200450"/>
          </a:xfrm>
          <a:prstGeom prst="rect">
            <a:avLst/>
          </a:prstGeom>
        </p:spPr>
      </p:pic>
      <p:pic>
        <p:nvPicPr>
          <p:cNvPr id="23" name="Pin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996" y="2292620"/>
            <a:ext cx="359523" cy="1200450"/>
          </a:xfrm>
          <a:prstGeom prst="rect">
            <a:avLst/>
          </a:prstGeom>
        </p:spPr>
      </p:pic>
      <p:pic>
        <p:nvPicPr>
          <p:cNvPr id="24" name="Pi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18" y="2292620"/>
            <a:ext cx="359523" cy="1200450"/>
          </a:xfrm>
          <a:prstGeom prst="rect">
            <a:avLst/>
          </a:prstGeom>
        </p:spPr>
      </p:pic>
      <p:pic>
        <p:nvPicPr>
          <p:cNvPr id="25" name="Pin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92" y="2235531"/>
            <a:ext cx="390168" cy="1302773"/>
          </a:xfrm>
          <a:prstGeom prst="rect">
            <a:avLst/>
          </a:prstGeom>
        </p:spPr>
      </p:pic>
      <p:pic>
        <p:nvPicPr>
          <p:cNvPr id="31" name="Pin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676" y="2235531"/>
            <a:ext cx="390168" cy="1302773"/>
          </a:xfrm>
          <a:prstGeom prst="rect">
            <a:avLst/>
          </a:prstGeom>
        </p:spPr>
      </p:pic>
      <p:pic>
        <p:nvPicPr>
          <p:cNvPr id="26" name="Pi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360" y="2235531"/>
            <a:ext cx="390168" cy="1302773"/>
          </a:xfrm>
          <a:prstGeom prst="rect">
            <a:avLst/>
          </a:prstGeom>
        </p:spPr>
      </p:pic>
      <p:pic>
        <p:nvPicPr>
          <p:cNvPr id="28" name="Pin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802" y="2064458"/>
            <a:ext cx="466540" cy="1557779"/>
          </a:xfrm>
          <a:prstGeom prst="rect">
            <a:avLst/>
          </a:prstGeom>
        </p:spPr>
      </p:pic>
      <p:pic>
        <p:nvPicPr>
          <p:cNvPr id="27" name="Pin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077" y="2064458"/>
            <a:ext cx="466540" cy="1557779"/>
          </a:xfrm>
          <a:prstGeom prst="rect">
            <a:avLst/>
          </a:prstGeom>
        </p:spPr>
      </p:pic>
      <p:pic>
        <p:nvPicPr>
          <p:cNvPr id="29" name="Pin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680" y="1901051"/>
            <a:ext cx="544368" cy="1817649"/>
          </a:xfrm>
          <a:prstGeom prst="rect">
            <a:avLst/>
          </a:prstGeom>
        </p:spPr>
      </p:pic>
      <p:pic>
        <p:nvPicPr>
          <p:cNvPr id="6" name="Bowling Ball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277" y="3334504"/>
            <a:ext cx="868009" cy="86861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6D6762A-F7E3-4556-8C99-9989191FF3F8}"/>
              </a:ext>
            </a:extLst>
          </p:cNvPr>
          <p:cNvSpPr/>
          <p:nvPr/>
        </p:nvSpPr>
        <p:spPr>
          <a:xfrm>
            <a:off x="757238" y="4364038"/>
            <a:ext cx="7631112" cy="1741487"/>
          </a:xfrm>
          <a:prstGeom prst="rect">
            <a:avLst/>
          </a:prstGeom>
          <a:solidFill>
            <a:srgbClr val="AFD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'a'"/>
          <p:cNvSpPr txBox="1">
            <a:spLocks noChangeArrowheads="1"/>
          </p:cNvSpPr>
          <p:nvPr/>
        </p:nvSpPr>
        <p:spPr bwMode="auto">
          <a:xfrm>
            <a:off x="11176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a</a:t>
            </a:r>
          </a:p>
        </p:txBody>
      </p:sp>
      <p:sp>
        <p:nvSpPr>
          <p:cNvPr id="57" name="'b'"/>
          <p:cNvSpPr txBox="1">
            <a:spLocks noChangeArrowheads="1"/>
          </p:cNvSpPr>
          <p:nvPr/>
        </p:nvSpPr>
        <p:spPr bwMode="auto">
          <a:xfrm>
            <a:off x="18986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b</a:t>
            </a:r>
          </a:p>
        </p:txBody>
      </p:sp>
      <p:sp>
        <p:nvSpPr>
          <p:cNvPr id="58" name="'c'"/>
          <p:cNvSpPr txBox="1">
            <a:spLocks noChangeArrowheads="1"/>
          </p:cNvSpPr>
          <p:nvPr/>
        </p:nvSpPr>
        <p:spPr bwMode="auto">
          <a:xfrm>
            <a:off x="26797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c</a:t>
            </a:r>
          </a:p>
        </p:txBody>
      </p:sp>
      <p:sp>
        <p:nvSpPr>
          <p:cNvPr id="52" name="'d'"/>
          <p:cNvSpPr txBox="1">
            <a:spLocks noChangeArrowheads="1"/>
          </p:cNvSpPr>
          <p:nvPr/>
        </p:nvSpPr>
        <p:spPr bwMode="auto">
          <a:xfrm>
            <a:off x="3457574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d</a:t>
            </a:r>
          </a:p>
        </p:txBody>
      </p:sp>
      <p:sp>
        <p:nvSpPr>
          <p:cNvPr id="60" name="'e'"/>
          <p:cNvSpPr txBox="1">
            <a:spLocks noChangeArrowheads="1"/>
          </p:cNvSpPr>
          <p:nvPr/>
        </p:nvSpPr>
        <p:spPr bwMode="auto">
          <a:xfrm>
            <a:off x="42418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85" name="'f'"/>
          <p:cNvSpPr txBox="1">
            <a:spLocks noChangeArrowheads="1"/>
          </p:cNvSpPr>
          <p:nvPr/>
        </p:nvSpPr>
        <p:spPr bwMode="auto">
          <a:xfrm>
            <a:off x="5021262" y="4430238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f</a:t>
            </a:r>
          </a:p>
        </p:txBody>
      </p:sp>
      <p:sp>
        <p:nvSpPr>
          <p:cNvPr id="61" name="'g'"/>
          <p:cNvSpPr txBox="1">
            <a:spLocks noChangeArrowheads="1"/>
          </p:cNvSpPr>
          <p:nvPr/>
        </p:nvSpPr>
        <p:spPr bwMode="auto">
          <a:xfrm>
            <a:off x="580390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g</a:t>
            </a:r>
          </a:p>
        </p:txBody>
      </p:sp>
      <p:sp>
        <p:nvSpPr>
          <p:cNvPr id="62" name="'h'"/>
          <p:cNvSpPr txBox="1">
            <a:spLocks noChangeArrowheads="1"/>
          </p:cNvSpPr>
          <p:nvPr/>
        </p:nvSpPr>
        <p:spPr bwMode="auto">
          <a:xfrm>
            <a:off x="6584950" y="44307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h</a:t>
            </a:r>
          </a:p>
        </p:txBody>
      </p:sp>
      <p:sp>
        <p:nvSpPr>
          <p:cNvPr id="63" name="'i'"/>
          <p:cNvSpPr txBox="1">
            <a:spLocks noChangeArrowheads="1"/>
          </p:cNvSpPr>
          <p:nvPr/>
        </p:nvSpPr>
        <p:spPr bwMode="auto">
          <a:xfrm>
            <a:off x="7367588" y="4430713"/>
            <a:ext cx="639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 err="1">
                <a:solidFill>
                  <a:schemeClr val="tx1"/>
                </a:solidFill>
                <a:latin typeface="Twinkl SemiBold" pitchFamily="2" charset="0"/>
              </a:rPr>
              <a:t>i</a:t>
            </a:r>
            <a:endParaRPr lang="en-GB" altLang="en-US" sz="2400" dirty="0">
              <a:solidFill>
                <a:schemeClr val="tx1"/>
              </a:solidFill>
              <a:latin typeface="Twinkl SemiBold" pitchFamily="2" charset="0"/>
            </a:endParaRPr>
          </a:p>
        </p:txBody>
      </p:sp>
      <p:sp>
        <p:nvSpPr>
          <p:cNvPr id="64" name="'j'"/>
          <p:cNvSpPr txBox="1">
            <a:spLocks noChangeArrowheads="1"/>
          </p:cNvSpPr>
          <p:nvPr/>
        </p:nvSpPr>
        <p:spPr bwMode="auto">
          <a:xfrm>
            <a:off x="11176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j</a:t>
            </a:r>
          </a:p>
        </p:txBody>
      </p:sp>
      <p:sp>
        <p:nvSpPr>
          <p:cNvPr id="65" name="'k'"/>
          <p:cNvSpPr txBox="1">
            <a:spLocks noChangeArrowheads="1"/>
          </p:cNvSpPr>
          <p:nvPr/>
        </p:nvSpPr>
        <p:spPr bwMode="auto">
          <a:xfrm>
            <a:off x="18986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k</a:t>
            </a:r>
          </a:p>
        </p:txBody>
      </p:sp>
      <p:sp>
        <p:nvSpPr>
          <p:cNvPr id="66" name="'l'"/>
          <p:cNvSpPr txBox="1">
            <a:spLocks noChangeArrowheads="1"/>
          </p:cNvSpPr>
          <p:nvPr/>
        </p:nvSpPr>
        <p:spPr bwMode="auto">
          <a:xfrm>
            <a:off x="26797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l</a:t>
            </a:r>
          </a:p>
        </p:txBody>
      </p:sp>
      <p:sp>
        <p:nvSpPr>
          <p:cNvPr id="53" name="'m'"/>
          <p:cNvSpPr txBox="1">
            <a:spLocks noChangeArrowheads="1"/>
          </p:cNvSpPr>
          <p:nvPr/>
        </p:nvSpPr>
        <p:spPr bwMode="auto">
          <a:xfrm>
            <a:off x="3462966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m</a:t>
            </a:r>
          </a:p>
        </p:txBody>
      </p:sp>
      <p:sp>
        <p:nvSpPr>
          <p:cNvPr id="68" name="'n'"/>
          <p:cNvSpPr txBox="1">
            <a:spLocks noChangeArrowheads="1"/>
          </p:cNvSpPr>
          <p:nvPr/>
        </p:nvSpPr>
        <p:spPr bwMode="auto">
          <a:xfrm>
            <a:off x="42418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sp>
        <p:nvSpPr>
          <p:cNvPr id="69" name="'o'"/>
          <p:cNvSpPr txBox="1">
            <a:spLocks noChangeArrowheads="1"/>
          </p:cNvSpPr>
          <p:nvPr/>
        </p:nvSpPr>
        <p:spPr bwMode="auto">
          <a:xfrm>
            <a:off x="50228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o</a:t>
            </a:r>
          </a:p>
        </p:txBody>
      </p:sp>
      <p:sp>
        <p:nvSpPr>
          <p:cNvPr id="70" name="'p'"/>
          <p:cNvSpPr txBox="1">
            <a:spLocks noChangeArrowheads="1"/>
          </p:cNvSpPr>
          <p:nvPr/>
        </p:nvSpPr>
        <p:spPr bwMode="auto">
          <a:xfrm>
            <a:off x="580390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p</a:t>
            </a:r>
          </a:p>
        </p:txBody>
      </p:sp>
      <p:sp>
        <p:nvSpPr>
          <p:cNvPr id="71" name="'q'"/>
          <p:cNvSpPr txBox="1">
            <a:spLocks noChangeArrowheads="1"/>
          </p:cNvSpPr>
          <p:nvPr/>
        </p:nvSpPr>
        <p:spPr bwMode="auto">
          <a:xfrm>
            <a:off x="6584950" y="5016500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q</a:t>
            </a:r>
          </a:p>
        </p:txBody>
      </p:sp>
      <p:sp>
        <p:nvSpPr>
          <p:cNvPr id="72" name="'r'"/>
          <p:cNvSpPr txBox="1">
            <a:spLocks noChangeArrowheads="1"/>
          </p:cNvSpPr>
          <p:nvPr/>
        </p:nvSpPr>
        <p:spPr bwMode="auto">
          <a:xfrm>
            <a:off x="7367588" y="5016500"/>
            <a:ext cx="639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84" name="'s'">
            <a:extLst>
              <a:ext uri="{FF2B5EF4-FFF2-40B4-BE49-F238E27FC236}">
                <a16:creationId xmlns:a16="http://schemas.microsoft.com/office/drawing/2014/main" id="{56320F38-A72F-499C-80ED-93FCD6DD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253" y="5561012"/>
            <a:ext cx="64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s</a:t>
            </a:r>
          </a:p>
        </p:txBody>
      </p:sp>
      <p:sp>
        <p:nvSpPr>
          <p:cNvPr id="74" name="'t'"/>
          <p:cNvSpPr txBox="1">
            <a:spLocks noChangeArrowheads="1"/>
          </p:cNvSpPr>
          <p:nvPr/>
        </p:nvSpPr>
        <p:spPr bwMode="auto">
          <a:xfrm>
            <a:off x="23510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t</a:t>
            </a:r>
          </a:p>
        </p:txBody>
      </p:sp>
      <p:sp>
        <p:nvSpPr>
          <p:cNvPr id="75" name="'u'"/>
          <p:cNvSpPr txBox="1">
            <a:spLocks noChangeArrowheads="1"/>
          </p:cNvSpPr>
          <p:nvPr/>
        </p:nvSpPr>
        <p:spPr bwMode="auto">
          <a:xfrm>
            <a:off x="313213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u</a:t>
            </a:r>
          </a:p>
        </p:txBody>
      </p:sp>
      <p:sp>
        <p:nvSpPr>
          <p:cNvPr id="76" name="'v'"/>
          <p:cNvSpPr txBox="1">
            <a:spLocks noChangeArrowheads="1"/>
          </p:cNvSpPr>
          <p:nvPr/>
        </p:nvSpPr>
        <p:spPr bwMode="auto">
          <a:xfrm>
            <a:off x="3913188" y="5561013"/>
            <a:ext cx="64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v</a:t>
            </a:r>
          </a:p>
        </p:txBody>
      </p:sp>
      <p:sp>
        <p:nvSpPr>
          <p:cNvPr id="77" name="'w'"/>
          <p:cNvSpPr txBox="1">
            <a:spLocks noChangeArrowheads="1"/>
          </p:cNvSpPr>
          <p:nvPr/>
        </p:nvSpPr>
        <p:spPr bwMode="auto">
          <a:xfrm>
            <a:off x="46958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w</a:t>
            </a:r>
          </a:p>
        </p:txBody>
      </p:sp>
      <p:sp>
        <p:nvSpPr>
          <p:cNvPr id="78" name="'x'"/>
          <p:cNvSpPr txBox="1">
            <a:spLocks noChangeArrowheads="1"/>
          </p:cNvSpPr>
          <p:nvPr/>
        </p:nvSpPr>
        <p:spPr bwMode="auto">
          <a:xfrm>
            <a:off x="54768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x</a:t>
            </a:r>
          </a:p>
        </p:txBody>
      </p:sp>
      <p:sp>
        <p:nvSpPr>
          <p:cNvPr id="79" name="'y'"/>
          <p:cNvSpPr txBox="1">
            <a:spLocks noChangeArrowheads="1"/>
          </p:cNvSpPr>
          <p:nvPr/>
        </p:nvSpPr>
        <p:spPr bwMode="auto">
          <a:xfrm>
            <a:off x="625792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y</a:t>
            </a:r>
          </a:p>
        </p:txBody>
      </p:sp>
      <p:sp>
        <p:nvSpPr>
          <p:cNvPr id="80" name="'z'"/>
          <p:cNvSpPr txBox="1">
            <a:spLocks noChangeArrowheads="1"/>
          </p:cNvSpPr>
          <p:nvPr/>
        </p:nvSpPr>
        <p:spPr bwMode="auto">
          <a:xfrm>
            <a:off x="7038975" y="5561013"/>
            <a:ext cx="639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z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1FB3E8D1-E335-4DBF-8576-C999FB9492E4}"/>
              </a:ext>
            </a:extLst>
          </p:cNvPr>
          <p:cNvSpPr/>
          <p:nvPr/>
        </p:nvSpPr>
        <p:spPr>
          <a:xfrm flipH="1">
            <a:off x="3836988" y="938214"/>
            <a:ext cx="4551362" cy="1318426"/>
          </a:xfrm>
          <a:custGeom>
            <a:avLst/>
            <a:gdLst>
              <a:gd name="connsiteX0" fmla="*/ 92960 w 4980008"/>
              <a:gd name="connsiteY0" fmla="*/ 0 h 1204087"/>
              <a:gd name="connsiteX1" fmla="*/ 4884205 w 4980008"/>
              <a:gd name="connsiteY1" fmla="*/ 0 h 1204087"/>
              <a:gd name="connsiteX2" fmla="*/ 4977165 w 4980008"/>
              <a:gd name="connsiteY2" fmla="*/ 92960 h 1204087"/>
              <a:gd name="connsiteX3" fmla="*/ 4977165 w 4980008"/>
              <a:gd name="connsiteY3" fmla="*/ 334321 h 1204087"/>
              <a:gd name="connsiteX4" fmla="*/ 4980008 w 4980008"/>
              <a:gd name="connsiteY4" fmla="*/ 349903 h 1204087"/>
              <a:gd name="connsiteX5" fmla="*/ 4980008 w 4980008"/>
              <a:gd name="connsiteY5" fmla="*/ 876507 h 1204087"/>
              <a:gd name="connsiteX6" fmla="*/ 4861036 w 4980008"/>
              <a:gd name="connsiteY6" fmla="*/ 1008161 h 1204087"/>
              <a:gd name="connsiteX7" fmla="*/ 342091 w 4980008"/>
              <a:gd name="connsiteY7" fmla="*/ 1008161 h 1204087"/>
              <a:gd name="connsiteX8" fmla="*/ 266832 w 4980008"/>
              <a:gd name="connsiteY8" fmla="*/ 1204087 h 1204087"/>
              <a:gd name="connsiteX9" fmla="*/ 191574 w 4980008"/>
              <a:gd name="connsiteY9" fmla="*/ 1008161 h 1204087"/>
              <a:gd name="connsiteX10" fmla="*/ 120336 w 4980008"/>
              <a:gd name="connsiteY10" fmla="*/ 1008161 h 1204087"/>
              <a:gd name="connsiteX11" fmla="*/ 1364 w 4980008"/>
              <a:gd name="connsiteY11" fmla="*/ 876507 h 1204087"/>
              <a:gd name="connsiteX12" fmla="*/ 1364 w 4980008"/>
              <a:gd name="connsiteY12" fmla="*/ 471545 h 1204087"/>
              <a:gd name="connsiteX13" fmla="*/ 0 w 4980008"/>
              <a:gd name="connsiteY13" fmla="*/ 464789 h 1204087"/>
              <a:gd name="connsiteX14" fmla="*/ 0 w 4980008"/>
              <a:gd name="connsiteY14" fmla="*/ 92960 h 1204087"/>
              <a:gd name="connsiteX15" fmla="*/ 92960 w 4980008"/>
              <a:gd name="connsiteY15" fmla="*/ 0 h 120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80008" h="1204087">
                <a:moveTo>
                  <a:pt x="92960" y="0"/>
                </a:moveTo>
                <a:lnTo>
                  <a:pt x="4884205" y="0"/>
                </a:lnTo>
                <a:cubicBezTo>
                  <a:pt x="4935545" y="0"/>
                  <a:pt x="4977165" y="41620"/>
                  <a:pt x="4977165" y="92960"/>
                </a:cubicBezTo>
                <a:lnTo>
                  <a:pt x="4977165" y="334321"/>
                </a:lnTo>
                <a:lnTo>
                  <a:pt x="4980008" y="349903"/>
                </a:lnTo>
                <a:lnTo>
                  <a:pt x="4980008" y="876507"/>
                </a:lnTo>
                <a:cubicBezTo>
                  <a:pt x="4980008" y="949217"/>
                  <a:pt x="4926742" y="1008161"/>
                  <a:pt x="4861036" y="1008161"/>
                </a:cubicBezTo>
                <a:lnTo>
                  <a:pt x="342091" y="1008161"/>
                </a:lnTo>
                <a:lnTo>
                  <a:pt x="266832" y="1204087"/>
                </a:lnTo>
                <a:lnTo>
                  <a:pt x="191574" y="1008161"/>
                </a:lnTo>
                <a:lnTo>
                  <a:pt x="120336" y="1008161"/>
                </a:lnTo>
                <a:cubicBezTo>
                  <a:pt x="54630" y="1008161"/>
                  <a:pt x="1364" y="949217"/>
                  <a:pt x="1364" y="876507"/>
                </a:cubicBezTo>
                <a:lnTo>
                  <a:pt x="1364" y="471545"/>
                </a:lnTo>
                <a:lnTo>
                  <a:pt x="0" y="464789"/>
                </a:lnTo>
                <a:lnTo>
                  <a:pt x="0" y="92960"/>
                </a:lnTo>
                <a:cubicBezTo>
                  <a:pt x="0" y="41620"/>
                  <a:pt x="41620" y="0"/>
                  <a:pt x="929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3840185" y="1056063"/>
            <a:ext cx="4551362" cy="8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buNone/>
            </a:pPr>
            <a:r>
              <a:rPr lang="en-US" sz="1600" spc="-40" dirty="0">
                <a:latin typeface="Twinkl"/>
                <a:cs typeface="Twinkl"/>
              </a:rPr>
              <a:t>Which of the following was </a:t>
            </a:r>
            <a:r>
              <a:rPr lang="en-US" sz="1600" b="1" spc="-40" dirty="0">
                <a:latin typeface="Twinkl"/>
                <a:cs typeface="Twinkl"/>
              </a:rPr>
              <a:t>not</a:t>
            </a:r>
            <a:r>
              <a:rPr lang="en-US" sz="1600" spc="-40" dirty="0">
                <a:latin typeface="Twinkl"/>
                <a:cs typeface="Twinkl"/>
              </a:rPr>
              <a:t> different between each colony?</a:t>
            </a:r>
          </a:p>
          <a:p>
            <a:pPr algn="ctr">
              <a:buNone/>
            </a:pPr>
            <a:r>
              <a:rPr lang="en-GB" sz="1600" dirty="0"/>
              <a:t>Railway gauge, Stamps, Currency, Tariffs</a:t>
            </a:r>
            <a:endParaRPr lang="en-US" sz="1600" spc="-40" dirty="0">
              <a:latin typeface="Twinkl"/>
              <a:cs typeface="Twinkl"/>
            </a:endParaRPr>
          </a:p>
        </p:txBody>
      </p:sp>
      <p:sp>
        <p:nvSpPr>
          <p:cNvPr id="83" name="Rounded Rectangle 3"/>
          <p:cNvSpPr/>
          <p:nvPr/>
        </p:nvSpPr>
        <p:spPr>
          <a:xfrm>
            <a:off x="415031" y="633479"/>
            <a:ext cx="3358457" cy="547779"/>
          </a:xfrm>
          <a:custGeom>
            <a:avLst/>
            <a:gdLst>
              <a:gd name="connsiteX0" fmla="*/ 0 w 2958860"/>
              <a:gd name="connsiteY0" fmla="*/ 91298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0 w 2958860"/>
              <a:gd name="connsiteY8" fmla="*/ 91298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92869 w 2958860"/>
              <a:gd name="connsiteY0" fmla="*/ 105586 h 547779"/>
              <a:gd name="connsiteX1" fmla="*/ 91298 w 2958860"/>
              <a:gd name="connsiteY1" fmla="*/ 0 h 547779"/>
              <a:gd name="connsiteX2" fmla="*/ 2867562 w 2958860"/>
              <a:gd name="connsiteY2" fmla="*/ 0 h 547779"/>
              <a:gd name="connsiteX3" fmla="*/ 2958860 w 2958860"/>
              <a:gd name="connsiteY3" fmla="*/ 91298 h 547779"/>
              <a:gd name="connsiteX4" fmla="*/ 2958860 w 2958860"/>
              <a:gd name="connsiteY4" fmla="*/ 456481 h 547779"/>
              <a:gd name="connsiteX5" fmla="*/ 2867562 w 2958860"/>
              <a:gd name="connsiteY5" fmla="*/ 547779 h 547779"/>
              <a:gd name="connsiteX6" fmla="*/ 91298 w 2958860"/>
              <a:gd name="connsiteY6" fmla="*/ 547779 h 547779"/>
              <a:gd name="connsiteX7" fmla="*/ 0 w 2958860"/>
              <a:gd name="connsiteY7" fmla="*/ 456481 h 547779"/>
              <a:gd name="connsiteX8" fmla="*/ 92869 w 2958860"/>
              <a:gd name="connsiteY8" fmla="*/ 105586 h 547779"/>
              <a:gd name="connsiteX0" fmla="*/ 23581 w 2889572"/>
              <a:gd name="connsiteY0" fmla="*/ 105586 h 547779"/>
              <a:gd name="connsiteX1" fmla="*/ 22010 w 2889572"/>
              <a:gd name="connsiteY1" fmla="*/ 0 h 547779"/>
              <a:gd name="connsiteX2" fmla="*/ 2798274 w 2889572"/>
              <a:gd name="connsiteY2" fmla="*/ 0 h 547779"/>
              <a:gd name="connsiteX3" fmla="*/ 2889572 w 2889572"/>
              <a:gd name="connsiteY3" fmla="*/ 91298 h 547779"/>
              <a:gd name="connsiteX4" fmla="*/ 2889572 w 2889572"/>
              <a:gd name="connsiteY4" fmla="*/ 456481 h 547779"/>
              <a:gd name="connsiteX5" fmla="*/ 2798274 w 2889572"/>
              <a:gd name="connsiteY5" fmla="*/ 547779 h 547779"/>
              <a:gd name="connsiteX6" fmla="*/ 22010 w 2889572"/>
              <a:gd name="connsiteY6" fmla="*/ 547779 h 547779"/>
              <a:gd name="connsiteX7" fmla="*/ 23581 w 2889572"/>
              <a:gd name="connsiteY7" fmla="*/ 444575 h 547779"/>
              <a:gd name="connsiteX8" fmla="*/ 23581 w 2889572"/>
              <a:gd name="connsiteY8" fmla="*/ 105586 h 547779"/>
              <a:gd name="connsiteX0" fmla="*/ 1629 w 2867620"/>
              <a:gd name="connsiteY0" fmla="*/ 105586 h 547779"/>
              <a:gd name="connsiteX1" fmla="*/ 58 w 2867620"/>
              <a:gd name="connsiteY1" fmla="*/ 0 h 547779"/>
              <a:gd name="connsiteX2" fmla="*/ 2776322 w 2867620"/>
              <a:gd name="connsiteY2" fmla="*/ 0 h 547779"/>
              <a:gd name="connsiteX3" fmla="*/ 2867620 w 2867620"/>
              <a:gd name="connsiteY3" fmla="*/ 91298 h 547779"/>
              <a:gd name="connsiteX4" fmla="*/ 2867620 w 2867620"/>
              <a:gd name="connsiteY4" fmla="*/ 456481 h 547779"/>
              <a:gd name="connsiteX5" fmla="*/ 2776322 w 2867620"/>
              <a:gd name="connsiteY5" fmla="*/ 547779 h 547779"/>
              <a:gd name="connsiteX6" fmla="*/ 58 w 2867620"/>
              <a:gd name="connsiteY6" fmla="*/ 547779 h 547779"/>
              <a:gd name="connsiteX7" fmla="*/ 1629 w 2867620"/>
              <a:gd name="connsiteY7" fmla="*/ 444575 h 547779"/>
              <a:gd name="connsiteX8" fmla="*/ 1629 w 2867620"/>
              <a:gd name="connsiteY8" fmla="*/ 105586 h 54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7620" h="547779">
                <a:moveTo>
                  <a:pt x="1629" y="105586"/>
                </a:moveTo>
                <a:cubicBezTo>
                  <a:pt x="1629" y="55164"/>
                  <a:pt x="2024" y="0"/>
                  <a:pt x="58" y="0"/>
                </a:cubicBezTo>
                <a:lnTo>
                  <a:pt x="2776322" y="0"/>
                </a:lnTo>
                <a:cubicBezTo>
                  <a:pt x="2826744" y="0"/>
                  <a:pt x="2867620" y="40876"/>
                  <a:pt x="2867620" y="91298"/>
                </a:cubicBezTo>
                <a:lnTo>
                  <a:pt x="2867620" y="456481"/>
                </a:lnTo>
                <a:cubicBezTo>
                  <a:pt x="2867620" y="506903"/>
                  <a:pt x="2826744" y="547779"/>
                  <a:pt x="2776322" y="547779"/>
                </a:cubicBezTo>
                <a:lnTo>
                  <a:pt x="58" y="547779"/>
                </a:lnTo>
                <a:cubicBezTo>
                  <a:pt x="-358" y="547779"/>
                  <a:pt x="1629" y="494997"/>
                  <a:pt x="1629" y="444575"/>
                </a:cubicBezTo>
                <a:lnTo>
                  <a:pt x="1629" y="105586"/>
                </a:lnTo>
                <a:close/>
              </a:path>
            </a:pathLst>
          </a:custGeom>
          <a:solidFill>
            <a:srgbClr val="00A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GB" altLang="en-US" b="1" dirty="0">
                <a:latin typeface="Twinkl" pitchFamily="2" charset="0"/>
              </a:rPr>
              <a:t>Ten Strikes and You’re Out!</a:t>
            </a:r>
          </a:p>
        </p:txBody>
      </p:sp>
      <p:sp>
        <p:nvSpPr>
          <p:cNvPr id="89" name="'d'"/>
          <p:cNvSpPr txBox="1">
            <a:spLocks noChangeArrowheads="1"/>
          </p:cNvSpPr>
          <p:nvPr/>
        </p:nvSpPr>
        <p:spPr bwMode="auto">
          <a:xfrm>
            <a:off x="432654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c</a:t>
            </a:r>
          </a:p>
        </p:txBody>
      </p:sp>
      <p:sp>
        <p:nvSpPr>
          <p:cNvPr id="90" name="'d'"/>
          <p:cNvSpPr txBox="1">
            <a:spLocks noChangeArrowheads="1"/>
          </p:cNvSpPr>
          <p:nvPr/>
        </p:nvSpPr>
        <p:spPr bwMode="auto">
          <a:xfrm>
            <a:off x="480521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u</a:t>
            </a:r>
          </a:p>
        </p:txBody>
      </p:sp>
      <p:sp>
        <p:nvSpPr>
          <p:cNvPr id="91" name="'d'"/>
          <p:cNvSpPr txBox="1">
            <a:spLocks noChangeArrowheads="1"/>
          </p:cNvSpPr>
          <p:nvPr/>
        </p:nvSpPr>
        <p:spPr bwMode="auto">
          <a:xfrm>
            <a:off x="528387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93" name="'d'"/>
          <p:cNvSpPr txBox="1">
            <a:spLocks noChangeArrowheads="1"/>
          </p:cNvSpPr>
          <p:nvPr/>
        </p:nvSpPr>
        <p:spPr bwMode="auto">
          <a:xfrm>
            <a:off x="576254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r</a:t>
            </a:r>
          </a:p>
        </p:txBody>
      </p:sp>
      <p:sp>
        <p:nvSpPr>
          <p:cNvPr id="94" name="'d'"/>
          <p:cNvSpPr txBox="1">
            <a:spLocks noChangeArrowheads="1"/>
          </p:cNvSpPr>
          <p:nvPr/>
        </p:nvSpPr>
        <p:spPr bwMode="auto">
          <a:xfrm>
            <a:off x="624120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e</a:t>
            </a:r>
          </a:p>
        </p:txBody>
      </p:sp>
      <p:sp>
        <p:nvSpPr>
          <p:cNvPr id="95" name="'d'"/>
          <p:cNvSpPr txBox="1">
            <a:spLocks noChangeArrowheads="1"/>
          </p:cNvSpPr>
          <p:nvPr/>
        </p:nvSpPr>
        <p:spPr bwMode="auto">
          <a:xfrm>
            <a:off x="6719873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n</a:t>
            </a:r>
          </a:p>
        </p:txBody>
      </p:sp>
      <p:sp>
        <p:nvSpPr>
          <p:cNvPr id="51" name="'d'">
            <a:extLst>
              <a:ext uri="{FF2B5EF4-FFF2-40B4-BE49-F238E27FC236}">
                <a16:creationId xmlns:a16="http://schemas.microsoft.com/office/drawing/2014/main" id="{49B795A1-3EFD-4CFD-9D77-3918D01DE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538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c</a:t>
            </a:r>
          </a:p>
        </p:txBody>
      </p:sp>
      <p:sp>
        <p:nvSpPr>
          <p:cNvPr id="54" name="'d'">
            <a:extLst>
              <a:ext uri="{FF2B5EF4-FFF2-40B4-BE49-F238E27FC236}">
                <a16:creationId xmlns:a16="http://schemas.microsoft.com/office/drawing/2014/main" id="{24A51DDC-3037-4DA9-A886-F38C5F887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201" y="2561554"/>
            <a:ext cx="248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anose="02000503030000020003" pitchFamily="50" charset="0"/>
                <a:cs typeface="Sassoon Infant Rg" panose="02000503030000020003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Twinkl SemiBold" pitchFamily="2" charset="0"/>
              </a:rPr>
              <a:t>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CEAC7D-C2BC-438C-843D-9D1ADBE12096}"/>
              </a:ext>
            </a:extLst>
          </p:cNvPr>
          <p:cNvCxnSpPr/>
          <p:nvPr/>
        </p:nvCxnSpPr>
        <p:spPr>
          <a:xfrm>
            <a:off x="4288362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FA1D3AF-D2CC-40D6-A236-EC6C7130AD13}"/>
              </a:ext>
            </a:extLst>
          </p:cNvPr>
          <p:cNvCxnSpPr/>
          <p:nvPr/>
        </p:nvCxnSpPr>
        <p:spPr>
          <a:xfrm>
            <a:off x="476786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6DEF5D-0953-489B-8CC6-938711F36AB6}"/>
              </a:ext>
            </a:extLst>
          </p:cNvPr>
          <p:cNvCxnSpPr/>
          <p:nvPr/>
        </p:nvCxnSpPr>
        <p:spPr>
          <a:xfrm>
            <a:off x="5247374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7BD7D86-9DEE-46D9-8F5B-E365E5F34F6E}"/>
              </a:ext>
            </a:extLst>
          </p:cNvPr>
          <p:cNvCxnSpPr/>
          <p:nvPr/>
        </p:nvCxnSpPr>
        <p:spPr>
          <a:xfrm>
            <a:off x="5726880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96F6AD8-B3A9-4BEA-85C1-95E9B0A45589}"/>
              </a:ext>
            </a:extLst>
          </p:cNvPr>
          <p:cNvCxnSpPr/>
          <p:nvPr/>
        </p:nvCxnSpPr>
        <p:spPr>
          <a:xfrm>
            <a:off x="6206386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3BF4437-7452-4DA9-8A04-9901BB1CC3A6}"/>
              </a:ext>
            </a:extLst>
          </p:cNvPr>
          <p:cNvCxnSpPr/>
          <p:nvPr/>
        </p:nvCxnSpPr>
        <p:spPr>
          <a:xfrm>
            <a:off x="6685892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7E0FC62-3726-41A6-A4E5-65EB73B69F09}"/>
              </a:ext>
            </a:extLst>
          </p:cNvPr>
          <p:cNvCxnSpPr/>
          <p:nvPr/>
        </p:nvCxnSpPr>
        <p:spPr>
          <a:xfrm>
            <a:off x="7165398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09718D4-3273-424B-ABEF-5800199684AC}"/>
              </a:ext>
            </a:extLst>
          </p:cNvPr>
          <p:cNvCxnSpPr/>
          <p:nvPr/>
        </p:nvCxnSpPr>
        <p:spPr>
          <a:xfrm>
            <a:off x="7644903" y="3104601"/>
            <a:ext cx="29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2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9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9" fill="hold">
                      <p:stCondLst>
                        <p:cond delay="0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204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39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0" fill="hold">
                      <p:stCondLst>
                        <p:cond delay="0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51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" fill="hold">
                      <p:stCondLst>
                        <p:cond delay="0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5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8" fill="hold">
                      <p:stCondLst>
                        <p:cond delay="0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2" grpId="0"/>
      <p:bldP spid="60" grpId="0"/>
      <p:bldP spid="85" grpId="0"/>
      <p:bldP spid="61" grpId="0"/>
      <p:bldP spid="62" grpId="0"/>
      <p:bldP spid="63" grpId="0"/>
      <p:bldP spid="64" grpId="0"/>
      <p:bldP spid="65" grpId="0"/>
      <p:bldP spid="66" grpId="0"/>
      <p:bldP spid="53" grpId="0"/>
      <p:bldP spid="68" grpId="0"/>
      <p:bldP spid="69" grpId="0"/>
      <p:bldP spid="70" grpId="0"/>
      <p:bldP spid="71" grpId="0"/>
      <p:bldP spid="72" grpId="0"/>
      <p:bldP spid="84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9" grpId="0"/>
      <p:bldP spid="90" grpId="0"/>
      <p:bldP spid="91" grpId="0"/>
      <p:bldP spid="93" grpId="0"/>
      <p:bldP spid="94" grpId="0"/>
      <p:bldP spid="95" grpId="0"/>
      <p:bldP spid="51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2"/>
          <a:stretch/>
        </p:blipFill>
        <p:spPr>
          <a:xfrm>
            <a:off x="755650" y="1485486"/>
            <a:ext cx="7632698" cy="46101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Immigration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97251C-3A9D-49F8-B84B-F5D1B507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" b="5309"/>
          <a:stretch/>
        </p:blipFill>
        <p:spPr>
          <a:xfrm>
            <a:off x="2083542" y="1629174"/>
            <a:ext cx="6304806" cy="446365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356379" y="4701309"/>
            <a:ext cx="6448458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Today, Australia is a thriving, multicultural country.</a:t>
            </a:r>
          </a:p>
          <a:p>
            <a:endParaRPr lang="en-US" dirty="0">
              <a:cs typeface="Twinkl"/>
            </a:endParaRPr>
          </a:p>
          <a:p>
            <a:r>
              <a:rPr lang="en-US" dirty="0">
                <a:cs typeface="Twinkl"/>
              </a:rPr>
              <a:t>However, during the 1800s, many people wanted Australia to retain its dominant British heritage.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356379" y="4696232"/>
            <a:ext cx="6448458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b="1" dirty="0">
                <a:cs typeface="Twinkl"/>
              </a:rPr>
              <a:t>Chinese: Gold Rush</a:t>
            </a:r>
          </a:p>
          <a:p>
            <a:r>
              <a:rPr lang="en-US" dirty="0">
                <a:cs typeface="Twinkl"/>
              </a:rPr>
              <a:t>During the 1850s Gold Rush, Chinese migrants were treated very poorly. These same attitudes persisted through the years that led up to Federation.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49FACA-2D21-4AA2-AA8E-A15DFCA06DD5}"/>
              </a:ext>
            </a:extLst>
          </p:cNvPr>
          <p:cNvSpPr/>
          <p:nvPr/>
        </p:nvSpPr>
        <p:spPr>
          <a:xfrm>
            <a:off x="356379" y="4986234"/>
            <a:ext cx="6448458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Some people argued that </a:t>
            </a:r>
            <a:r>
              <a:rPr lang="en-US" b="1" dirty="0">
                <a:cs typeface="Twinkl"/>
              </a:rPr>
              <a:t>multiculturalism</a:t>
            </a:r>
            <a:r>
              <a:rPr lang="en-US" dirty="0">
                <a:cs typeface="Twinkl"/>
              </a:rPr>
              <a:t> would lead to racial violence.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6F8DB-78D0-4DEE-A59B-0B8513EE3EB0}"/>
              </a:ext>
            </a:extLst>
          </p:cNvPr>
          <p:cNvCxnSpPr>
            <a:cxnSpLocks/>
          </p:cNvCxnSpPr>
          <p:nvPr/>
        </p:nvCxnSpPr>
        <p:spPr>
          <a:xfrm>
            <a:off x="-372140" y="5037345"/>
            <a:ext cx="1701210" cy="0"/>
          </a:xfrm>
          <a:prstGeom prst="line">
            <a:avLst/>
          </a:prstGeom>
          <a:ln w="57150">
            <a:solidFill>
              <a:srgbClr val="006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DE32F9-8E6C-48BB-A2DF-17196167CE6A}"/>
              </a:ext>
            </a:extLst>
          </p:cNvPr>
          <p:cNvCxnSpPr>
            <a:cxnSpLocks/>
          </p:cNvCxnSpPr>
          <p:nvPr/>
        </p:nvCxnSpPr>
        <p:spPr>
          <a:xfrm>
            <a:off x="3676760" y="5037345"/>
            <a:ext cx="392946" cy="0"/>
          </a:xfrm>
          <a:prstGeom prst="line">
            <a:avLst/>
          </a:prstGeom>
          <a:ln w="57150">
            <a:solidFill>
              <a:srgbClr val="006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5D2581-6C68-4CA8-8E6F-117627FB0820}"/>
              </a:ext>
            </a:extLst>
          </p:cNvPr>
          <p:cNvSpPr/>
          <p:nvPr/>
        </p:nvSpPr>
        <p:spPr>
          <a:xfrm>
            <a:off x="1329070" y="4789791"/>
            <a:ext cx="2347690" cy="495108"/>
          </a:xfrm>
          <a:prstGeom prst="rect">
            <a:avLst/>
          </a:prstGeom>
          <a:solidFill>
            <a:srgbClr val="00639A"/>
          </a:solidFill>
          <a:ln w="19050">
            <a:solidFill>
              <a:schemeClr val="bg1"/>
            </a:solidFill>
          </a:ln>
        </p:spPr>
        <p:txBody>
          <a:bodyPr wrap="square" lIns="72000" tIns="108000" rIns="72000" bIns="10800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Twinkl"/>
              </a:rPr>
              <a:t>multiculturalism</a:t>
            </a:r>
            <a:endParaRPr lang="en-US" dirty="0">
              <a:solidFill>
                <a:schemeClr val="bg1"/>
              </a:solidFill>
              <a:cs typeface="Twink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D812B7-7B1D-4162-9E7D-2CB10135B200}"/>
              </a:ext>
            </a:extLst>
          </p:cNvPr>
          <p:cNvSpPr/>
          <p:nvPr/>
        </p:nvSpPr>
        <p:spPr>
          <a:xfrm>
            <a:off x="4075027" y="4235793"/>
            <a:ext cx="2899931" cy="1603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US" dirty="0">
                <a:cs typeface="Twinkl"/>
              </a:rPr>
              <a:t>Multiculturalism is where different cultural or racial groups have the same rights and opportunities within a society.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2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29" grpId="0" animBg="1"/>
      <p:bldP spid="29" grpId="1" animBg="1"/>
      <p:bldP spid="30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2264B94-FFF4-40BE-88A3-F6F2DF83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2"/>
          <a:stretch/>
        </p:blipFill>
        <p:spPr>
          <a:xfrm>
            <a:off x="755650" y="1485486"/>
            <a:ext cx="7632698" cy="4610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8D1296-7A93-4D6D-ADDD-6EC5FC3EF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" b="5309"/>
          <a:stretch/>
        </p:blipFill>
        <p:spPr>
          <a:xfrm>
            <a:off x="2083542" y="1629174"/>
            <a:ext cx="6304806" cy="44636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Immigration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367012" y="3659319"/>
            <a:ext cx="6448458" cy="1603104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People also feared the impact of ‘cheap’ </a:t>
            </a:r>
            <a:r>
              <a:rPr lang="en-US" dirty="0" err="1">
                <a:cs typeface="Twinkl"/>
              </a:rPr>
              <a:t>labour</a:t>
            </a:r>
            <a:r>
              <a:rPr lang="en-US" dirty="0">
                <a:cs typeface="Twinkl"/>
              </a:rPr>
              <a:t> from non-white countries. They argued that foreign workers, willing to work for less pay, would take jobs from colonists and that this would lead to a drop in the standard of living.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367012" y="3936318"/>
            <a:ext cx="6448458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Pacific Islanders working for low pay in Queensland’s sugarcane fields were major targets for discrimination and mistreatment during this time.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49FACA-2D21-4AA2-AA8E-A15DFCA06DD5}"/>
              </a:ext>
            </a:extLst>
          </p:cNvPr>
          <p:cNvSpPr/>
          <p:nvPr/>
        </p:nvSpPr>
        <p:spPr>
          <a:xfrm>
            <a:off x="367012" y="3936318"/>
            <a:ext cx="6448458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As a result, many argued that a united Australia would allow greater control over immigration than if the six colonies remained separate.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C4D743-4218-4960-A423-FEA6C6EEB50B}"/>
              </a:ext>
            </a:extLst>
          </p:cNvPr>
          <p:cNvGrpSpPr/>
          <p:nvPr/>
        </p:nvGrpSpPr>
        <p:grpSpPr>
          <a:xfrm>
            <a:off x="755650" y="5317364"/>
            <a:ext cx="7632700" cy="811976"/>
            <a:chOff x="755650" y="5317364"/>
            <a:chExt cx="7632700" cy="811976"/>
          </a:xfrm>
        </p:grpSpPr>
        <p:sp>
          <p:nvSpPr>
            <p:cNvPr id="25" name="Rectangular Callout 23">
              <a:extLst>
                <a:ext uri="{FF2B5EF4-FFF2-40B4-BE49-F238E27FC236}">
                  <a16:creationId xmlns:a16="http://schemas.microsoft.com/office/drawing/2014/main" id="{40021575-6F69-4DFE-B98B-6739A8FB6A20}"/>
                </a:ext>
              </a:extLst>
            </p:cNvPr>
            <p:cNvSpPr/>
            <p:nvPr/>
          </p:nvSpPr>
          <p:spPr bwMode="auto">
            <a:xfrm>
              <a:off x="755650" y="5317364"/>
              <a:ext cx="7632700" cy="811976"/>
            </a:xfrm>
            <a:custGeom>
              <a:avLst/>
              <a:gdLst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473653 h 811976"/>
                <a:gd name="connsiteX6" fmla="*/ 7632700 w 7632700"/>
                <a:gd name="connsiteY6" fmla="*/ 571842 h 811976"/>
                <a:gd name="connsiteX7" fmla="*/ 7632700 w 7632700"/>
                <a:gd name="connsiteY7" fmla="*/ 676647 h 811976"/>
                <a:gd name="connsiteX8" fmla="*/ 7632700 w 7632700"/>
                <a:gd name="connsiteY8" fmla="*/ 811976 h 811976"/>
                <a:gd name="connsiteX9" fmla="*/ 6360583 w 7632700"/>
                <a:gd name="connsiteY9" fmla="*/ 811976 h 811976"/>
                <a:gd name="connsiteX10" fmla="*/ 4452408 w 7632700"/>
                <a:gd name="connsiteY10" fmla="*/ 811976 h 811976"/>
                <a:gd name="connsiteX11" fmla="*/ 4452408 w 7632700"/>
                <a:gd name="connsiteY11" fmla="*/ 811976 h 811976"/>
                <a:gd name="connsiteX12" fmla="*/ 0 w 7632700"/>
                <a:gd name="connsiteY12" fmla="*/ 811976 h 811976"/>
                <a:gd name="connsiteX13" fmla="*/ 0 w 7632700"/>
                <a:gd name="connsiteY13" fmla="*/ 676647 h 811976"/>
                <a:gd name="connsiteX14" fmla="*/ 0 w 7632700"/>
                <a:gd name="connsiteY14" fmla="*/ 473653 h 811976"/>
                <a:gd name="connsiteX15" fmla="*/ 0 w 7632700"/>
                <a:gd name="connsiteY15" fmla="*/ 473653 h 811976"/>
                <a:gd name="connsiteX16" fmla="*/ 0 w 7632700"/>
                <a:gd name="connsiteY16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571842 h 811976"/>
                <a:gd name="connsiteX6" fmla="*/ 7632700 w 7632700"/>
                <a:gd name="connsiteY6" fmla="*/ 676647 h 811976"/>
                <a:gd name="connsiteX7" fmla="*/ 7632700 w 7632700"/>
                <a:gd name="connsiteY7" fmla="*/ 811976 h 811976"/>
                <a:gd name="connsiteX8" fmla="*/ 6360583 w 7632700"/>
                <a:gd name="connsiteY8" fmla="*/ 811976 h 811976"/>
                <a:gd name="connsiteX9" fmla="*/ 4452408 w 7632700"/>
                <a:gd name="connsiteY9" fmla="*/ 811976 h 811976"/>
                <a:gd name="connsiteX10" fmla="*/ 4452408 w 7632700"/>
                <a:gd name="connsiteY10" fmla="*/ 811976 h 811976"/>
                <a:gd name="connsiteX11" fmla="*/ 0 w 7632700"/>
                <a:gd name="connsiteY11" fmla="*/ 811976 h 811976"/>
                <a:gd name="connsiteX12" fmla="*/ 0 w 7632700"/>
                <a:gd name="connsiteY12" fmla="*/ 676647 h 811976"/>
                <a:gd name="connsiteX13" fmla="*/ 0 w 7632700"/>
                <a:gd name="connsiteY13" fmla="*/ 473653 h 811976"/>
                <a:gd name="connsiteX14" fmla="*/ 0 w 7632700"/>
                <a:gd name="connsiteY14" fmla="*/ 473653 h 811976"/>
                <a:gd name="connsiteX15" fmla="*/ 0 w 7632700"/>
                <a:gd name="connsiteY15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676647 h 811976"/>
                <a:gd name="connsiteX6" fmla="*/ 7632700 w 7632700"/>
                <a:gd name="connsiteY6" fmla="*/ 811976 h 811976"/>
                <a:gd name="connsiteX7" fmla="*/ 6360583 w 7632700"/>
                <a:gd name="connsiteY7" fmla="*/ 811976 h 811976"/>
                <a:gd name="connsiteX8" fmla="*/ 4452408 w 7632700"/>
                <a:gd name="connsiteY8" fmla="*/ 811976 h 811976"/>
                <a:gd name="connsiteX9" fmla="*/ 4452408 w 7632700"/>
                <a:gd name="connsiteY9" fmla="*/ 811976 h 811976"/>
                <a:gd name="connsiteX10" fmla="*/ 0 w 7632700"/>
                <a:gd name="connsiteY10" fmla="*/ 811976 h 811976"/>
                <a:gd name="connsiteX11" fmla="*/ 0 w 7632700"/>
                <a:gd name="connsiteY11" fmla="*/ 676647 h 811976"/>
                <a:gd name="connsiteX12" fmla="*/ 0 w 7632700"/>
                <a:gd name="connsiteY12" fmla="*/ 473653 h 811976"/>
                <a:gd name="connsiteX13" fmla="*/ 0 w 7632700"/>
                <a:gd name="connsiteY13" fmla="*/ 473653 h 811976"/>
                <a:gd name="connsiteX14" fmla="*/ 0 w 7632700"/>
                <a:gd name="connsiteY14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811976 h 811976"/>
                <a:gd name="connsiteX6" fmla="*/ 6360583 w 7632700"/>
                <a:gd name="connsiteY6" fmla="*/ 811976 h 811976"/>
                <a:gd name="connsiteX7" fmla="*/ 4452408 w 7632700"/>
                <a:gd name="connsiteY7" fmla="*/ 811976 h 811976"/>
                <a:gd name="connsiteX8" fmla="*/ 4452408 w 7632700"/>
                <a:gd name="connsiteY8" fmla="*/ 811976 h 811976"/>
                <a:gd name="connsiteX9" fmla="*/ 0 w 7632700"/>
                <a:gd name="connsiteY9" fmla="*/ 811976 h 811976"/>
                <a:gd name="connsiteX10" fmla="*/ 0 w 7632700"/>
                <a:gd name="connsiteY10" fmla="*/ 676647 h 811976"/>
                <a:gd name="connsiteX11" fmla="*/ 0 w 7632700"/>
                <a:gd name="connsiteY11" fmla="*/ 473653 h 811976"/>
                <a:gd name="connsiteX12" fmla="*/ 0 w 7632700"/>
                <a:gd name="connsiteY12" fmla="*/ 473653 h 811976"/>
                <a:gd name="connsiteX13" fmla="*/ 0 w 7632700"/>
                <a:gd name="connsiteY13" fmla="*/ 0 h 81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32700" h="811976">
                  <a:moveTo>
                    <a:pt x="0" y="0"/>
                  </a:moveTo>
                  <a:lnTo>
                    <a:pt x="4452408" y="0"/>
                  </a:lnTo>
                  <a:lnTo>
                    <a:pt x="4452408" y="0"/>
                  </a:lnTo>
                  <a:lnTo>
                    <a:pt x="6360583" y="0"/>
                  </a:lnTo>
                  <a:lnTo>
                    <a:pt x="7632700" y="0"/>
                  </a:lnTo>
                  <a:lnTo>
                    <a:pt x="7632700" y="811976"/>
                  </a:lnTo>
                  <a:lnTo>
                    <a:pt x="6360583" y="811976"/>
                  </a:lnTo>
                  <a:lnTo>
                    <a:pt x="4452408" y="811976"/>
                  </a:lnTo>
                  <a:lnTo>
                    <a:pt x="4452408" y="811976"/>
                  </a:lnTo>
                  <a:lnTo>
                    <a:pt x="0" y="811976"/>
                  </a:lnTo>
                  <a:lnTo>
                    <a:pt x="0" y="676647"/>
                  </a:lnTo>
                  <a:lnTo>
                    <a:pt x="0" y="473653"/>
                  </a:lnTo>
                  <a:lnTo>
                    <a:pt x="0" y="473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F7330954-10BF-439A-BD88-76531A46F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85" y="5428761"/>
              <a:ext cx="6269244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9pPr>
            </a:lstStyle>
            <a:p>
              <a:pPr algn="ctr">
                <a:buNone/>
              </a:pPr>
              <a:r>
                <a:rPr lang="en-US" dirty="0">
                  <a:solidFill>
                    <a:schemeClr val="tx1"/>
                  </a:solidFill>
                  <a:latin typeface="Twinkl"/>
                  <a:cs typeface="Twinkl"/>
                </a:rPr>
                <a:t>How might a united Australia have been able to enforce stricter controls over immigration?</a:t>
              </a:r>
            </a:p>
          </p:txBody>
        </p:sp>
      </p:grpSp>
      <p:pic>
        <p:nvPicPr>
          <p:cNvPr id="27" name="Question Mark">
            <a:extLst>
              <a:ext uri="{FF2B5EF4-FFF2-40B4-BE49-F238E27FC236}">
                <a16:creationId xmlns:a16="http://schemas.microsoft.com/office/drawing/2014/main" id="{980F0E11-326F-4DC9-AC9A-284277EC9B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673" y="547086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Question Close">
            <a:extLst>
              <a:ext uri="{FF2B5EF4-FFF2-40B4-BE49-F238E27FC236}">
                <a16:creationId xmlns:a16="http://schemas.microsoft.com/office/drawing/2014/main" id="{5DF6C663-F4CC-42C5-BDFE-ABA2ED9CE6CC}"/>
              </a:ext>
            </a:extLst>
          </p:cNvPr>
          <p:cNvSpPr/>
          <p:nvPr/>
        </p:nvSpPr>
        <p:spPr bwMode="auto">
          <a:xfrm>
            <a:off x="755648" y="5318663"/>
            <a:ext cx="360000" cy="3238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kern="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1BD7A-1B8F-44C1-B647-B6543C8DC9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36" y="1547967"/>
            <a:ext cx="2760331" cy="1976397"/>
          </a:xfrm>
          <a:prstGeom prst="rect">
            <a:avLst/>
          </a:prstGeom>
          <a:ln w="38100">
            <a:solidFill>
              <a:srgbClr val="00639A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8B1C69-32B1-43D0-B625-2E1306BD36BF}"/>
              </a:ext>
            </a:extLst>
          </p:cNvPr>
          <p:cNvCxnSpPr/>
          <p:nvPr/>
        </p:nvCxnSpPr>
        <p:spPr>
          <a:xfrm>
            <a:off x="3638401" y="3524364"/>
            <a:ext cx="0" cy="134955"/>
          </a:xfrm>
          <a:prstGeom prst="line">
            <a:avLst/>
          </a:prstGeom>
          <a:ln w="38100">
            <a:solidFill>
              <a:srgbClr val="006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29" grpId="0" animBg="1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9983948-DD7D-4BFF-84C2-CD2F9243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755648" y="1493240"/>
            <a:ext cx="7632701" cy="45995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735D34-29FB-4138-9721-9AE1B50205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28684"/>
          <a:stretch/>
        </p:blipFill>
        <p:spPr>
          <a:xfrm>
            <a:off x="5685923" y="2534805"/>
            <a:ext cx="2702427" cy="30250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National Pride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55F395-9E2E-49E6-9D54-AA7D81C7A95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2"/>
          <a:stretch/>
        </p:blipFill>
        <p:spPr>
          <a:xfrm>
            <a:off x="1200565" y="1349950"/>
            <a:ext cx="4781351" cy="47428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367012" y="4584632"/>
            <a:ext cx="6448458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Most people living in the colonies shared a common British heritage. They spoke the same language and held similar values.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367012" y="4446133"/>
            <a:ext cx="6448458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Towards the end of the 1800s, however, many people began to identify as Australian. In fact, by the time of Federation almost 75% of the population had been born in Australia.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261B7-8992-4A21-A6CC-3977240926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3" y="1640321"/>
            <a:ext cx="4561544" cy="23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9983948-DD7D-4BFF-84C2-CD2F9243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8"/>
          <a:stretch/>
        </p:blipFill>
        <p:spPr>
          <a:xfrm>
            <a:off x="755650" y="1499190"/>
            <a:ext cx="7632699" cy="45936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National Pride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392707" y="1812195"/>
            <a:ext cx="6448458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People felt more connected as they began to move between the colonies for work and leisure.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392707" y="1812195"/>
            <a:ext cx="6448458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For the first time, sporting teams made up of players from all the colonies travelled overseas to represent Australia.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3DBF14-861D-4647-966F-D28B12080F27}"/>
              </a:ext>
            </a:extLst>
          </p:cNvPr>
          <p:cNvSpPr/>
          <p:nvPr/>
        </p:nvSpPr>
        <p:spPr>
          <a:xfrm>
            <a:off x="5331341" y="1833461"/>
            <a:ext cx="2307265" cy="2988098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en-US" b="1" dirty="0">
                <a:cs typeface="Twinkl"/>
              </a:rPr>
              <a:t>First Cricket Match</a:t>
            </a:r>
          </a:p>
          <a:p>
            <a:pPr algn="just"/>
            <a:r>
              <a:rPr lang="en-US" dirty="0">
                <a:cs typeface="Twinkl"/>
              </a:rPr>
              <a:t>In 1877, a combined Australian cricket team played its first test match against England. The teams played two matches. Australia won one game; England won the other.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7E946-B33B-4A13-96C5-9BAF119E37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23" y="2356554"/>
            <a:ext cx="1056777" cy="30873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CE961-D5D9-4E98-84A5-EA2C587035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82" y="5119575"/>
            <a:ext cx="393405" cy="3934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10AE15-1B38-4562-8628-E449BAAE1E6C}"/>
              </a:ext>
            </a:extLst>
          </p:cNvPr>
          <p:cNvSpPr/>
          <p:nvPr/>
        </p:nvSpPr>
        <p:spPr>
          <a:xfrm>
            <a:off x="338659" y="1812195"/>
            <a:ext cx="6556555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In 1899, an army made up of soldiers drawn from all six colonies was sent to South Africa to fight in the Boer War.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26E8E5-BE17-4122-B9B0-FAD5443A924F}"/>
              </a:ext>
            </a:extLst>
          </p:cNvPr>
          <p:cNvSpPr/>
          <p:nvPr/>
        </p:nvSpPr>
        <p:spPr>
          <a:xfrm>
            <a:off x="338659" y="1812195"/>
            <a:ext cx="6556555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Popular poetry and songs also fed this growing sense of national pride.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A3DD0-934A-4F5E-8ED4-78659C99D705}"/>
              </a:ext>
            </a:extLst>
          </p:cNvPr>
          <p:cNvSpPr/>
          <p:nvPr/>
        </p:nvSpPr>
        <p:spPr>
          <a:xfrm>
            <a:off x="4926543" y="1932404"/>
            <a:ext cx="2397046" cy="2711100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Banjo Paterson wrote his most famous poems around this time. These included:</a:t>
            </a:r>
          </a:p>
          <a:p>
            <a:r>
              <a:rPr lang="en-US" dirty="0">
                <a:cs typeface="Twinkl"/>
              </a:rPr>
              <a:t>Clancy of the Overflow (1889);</a:t>
            </a:r>
          </a:p>
          <a:p>
            <a:r>
              <a:rPr lang="en-US" dirty="0">
                <a:cs typeface="Twinkl"/>
              </a:rPr>
              <a:t>The Man from Snowy River (1890) and</a:t>
            </a:r>
          </a:p>
          <a:p>
            <a:r>
              <a:rPr lang="en-US" dirty="0">
                <a:cs typeface="Twinkl"/>
              </a:rPr>
              <a:t>Waltzing Matilda.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44FDB-4E0E-4FC5-AE71-CE287BCBBA0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0" t="-3689" r="-1969"/>
          <a:stretch/>
        </p:blipFill>
        <p:spPr>
          <a:xfrm>
            <a:off x="1998078" y="1953519"/>
            <a:ext cx="2916518" cy="2677204"/>
          </a:xfrm>
          <a:prstGeom prst="rect">
            <a:avLst/>
          </a:prstGeom>
          <a:solidFill>
            <a:srgbClr val="90C7E5"/>
          </a:solidFill>
          <a:ln w="28575">
            <a:solidFill>
              <a:srgbClr val="00639A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093C4-A272-4D36-8967-1E1082EAF333}"/>
              </a:ext>
            </a:extLst>
          </p:cNvPr>
          <p:cNvGrpSpPr/>
          <p:nvPr/>
        </p:nvGrpSpPr>
        <p:grpSpPr>
          <a:xfrm>
            <a:off x="755650" y="5317364"/>
            <a:ext cx="7632700" cy="811976"/>
            <a:chOff x="755650" y="5317364"/>
            <a:chExt cx="7632700" cy="811976"/>
          </a:xfrm>
        </p:grpSpPr>
        <p:sp>
          <p:nvSpPr>
            <p:cNvPr id="29" name="Rectangular Callout 23">
              <a:extLst>
                <a:ext uri="{FF2B5EF4-FFF2-40B4-BE49-F238E27FC236}">
                  <a16:creationId xmlns:a16="http://schemas.microsoft.com/office/drawing/2014/main" id="{20298EB7-CCF6-4BBA-8B85-1A0BF85ED459}"/>
                </a:ext>
              </a:extLst>
            </p:cNvPr>
            <p:cNvSpPr/>
            <p:nvPr/>
          </p:nvSpPr>
          <p:spPr bwMode="auto">
            <a:xfrm>
              <a:off x="755650" y="5317364"/>
              <a:ext cx="7632700" cy="811976"/>
            </a:xfrm>
            <a:custGeom>
              <a:avLst/>
              <a:gdLst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473653 h 811976"/>
                <a:gd name="connsiteX6" fmla="*/ 7632700 w 7632700"/>
                <a:gd name="connsiteY6" fmla="*/ 571842 h 811976"/>
                <a:gd name="connsiteX7" fmla="*/ 7632700 w 7632700"/>
                <a:gd name="connsiteY7" fmla="*/ 676647 h 811976"/>
                <a:gd name="connsiteX8" fmla="*/ 7632700 w 7632700"/>
                <a:gd name="connsiteY8" fmla="*/ 811976 h 811976"/>
                <a:gd name="connsiteX9" fmla="*/ 6360583 w 7632700"/>
                <a:gd name="connsiteY9" fmla="*/ 811976 h 811976"/>
                <a:gd name="connsiteX10" fmla="*/ 4452408 w 7632700"/>
                <a:gd name="connsiteY10" fmla="*/ 811976 h 811976"/>
                <a:gd name="connsiteX11" fmla="*/ 4452408 w 7632700"/>
                <a:gd name="connsiteY11" fmla="*/ 811976 h 811976"/>
                <a:gd name="connsiteX12" fmla="*/ 0 w 7632700"/>
                <a:gd name="connsiteY12" fmla="*/ 811976 h 811976"/>
                <a:gd name="connsiteX13" fmla="*/ 0 w 7632700"/>
                <a:gd name="connsiteY13" fmla="*/ 676647 h 811976"/>
                <a:gd name="connsiteX14" fmla="*/ 0 w 7632700"/>
                <a:gd name="connsiteY14" fmla="*/ 473653 h 811976"/>
                <a:gd name="connsiteX15" fmla="*/ 0 w 7632700"/>
                <a:gd name="connsiteY15" fmla="*/ 473653 h 811976"/>
                <a:gd name="connsiteX16" fmla="*/ 0 w 7632700"/>
                <a:gd name="connsiteY16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571842 h 811976"/>
                <a:gd name="connsiteX6" fmla="*/ 7632700 w 7632700"/>
                <a:gd name="connsiteY6" fmla="*/ 676647 h 811976"/>
                <a:gd name="connsiteX7" fmla="*/ 7632700 w 7632700"/>
                <a:gd name="connsiteY7" fmla="*/ 811976 h 811976"/>
                <a:gd name="connsiteX8" fmla="*/ 6360583 w 7632700"/>
                <a:gd name="connsiteY8" fmla="*/ 811976 h 811976"/>
                <a:gd name="connsiteX9" fmla="*/ 4452408 w 7632700"/>
                <a:gd name="connsiteY9" fmla="*/ 811976 h 811976"/>
                <a:gd name="connsiteX10" fmla="*/ 4452408 w 7632700"/>
                <a:gd name="connsiteY10" fmla="*/ 811976 h 811976"/>
                <a:gd name="connsiteX11" fmla="*/ 0 w 7632700"/>
                <a:gd name="connsiteY11" fmla="*/ 811976 h 811976"/>
                <a:gd name="connsiteX12" fmla="*/ 0 w 7632700"/>
                <a:gd name="connsiteY12" fmla="*/ 676647 h 811976"/>
                <a:gd name="connsiteX13" fmla="*/ 0 w 7632700"/>
                <a:gd name="connsiteY13" fmla="*/ 473653 h 811976"/>
                <a:gd name="connsiteX14" fmla="*/ 0 w 7632700"/>
                <a:gd name="connsiteY14" fmla="*/ 473653 h 811976"/>
                <a:gd name="connsiteX15" fmla="*/ 0 w 7632700"/>
                <a:gd name="connsiteY15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676647 h 811976"/>
                <a:gd name="connsiteX6" fmla="*/ 7632700 w 7632700"/>
                <a:gd name="connsiteY6" fmla="*/ 811976 h 811976"/>
                <a:gd name="connsiteX7" fmla="*/ 6360583 w 7632700"/>
                <a:gd name="connsiteY7" fmla="*/ 811976 h 811976"/>
                <a:gd name="connsiteX8" fmla="*/ 4452408 w 7632700"/>
                <a:gd name="connsiteY8" fmla="*/ 811976 h 811976"/>
                <a:gd name="connsiteX9" fmla="*/ 4452408 w 7632700"/>
                <a:gd name="connsiteY9" fmla="*/ 811976 h 811976"/>
                <a:gd name="connsiteX10" fmla="*/ 0 w 7632700"/>
                <a:gd name="connsiteY10" fmla="*/ 811976 h 811976"/>
                <a:gd name="connsiteX11" fmla="*/ 0 w 7632700"/>
                <a:gd name="connsiteY11" fmla="*/ 676647 h 811976"/>
                <a:gd name="connsiteX12" fmla="*/ 0 w 7632700"/>
                <a:gd name="connsiteY12" fmla="*/ 473653 h 811976"/>
                <a:gd name="connsiteX13" fmla="*/ 0 w 7632700"/>
                <a:gd name="connsiteY13" fmla="*/ 473653 h 811976"/>
                <a:gd name="connsiteX14" fmla="*/ 0 w 7632700"/>
                <a:gd name="connsiteY14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811976 h 811976"/>
                <a:gd name="connsiteX6" fmla="*/ 6360583 w 7632700"/>
                <a:gd name="connsiteY6" fmla="*/ 811976 h 811976"/>
                <a:gd name="connsiteX7" fmla="*/ 4452408 w 7632700"/>
                <a:gd name="connsiteY7" fmla="*/ 811976 h 811976"/>
                <a:gd name="connsiteX8" fmla="*/ 4452408 w 7632700"/>
                <a:gd name="connsiteY8" fmla="*/ 811976 h 811976"/>
                <a:gd name="connsiteX9" fmla="*/ 0 w 7632700"/>
                <a:gd name="connsiteY9" fmla="*/ 811976 h 811976"/>
                <a:gd name="connsiteX10" fmla="*/ 0 w 7632700"/>
                <a:gd name="connsiteY10" fmla="*/ 676647 h 811976"/>
                <a:gd name="connsiteX11" fmla="*/ 0 w 7632700"/>
                <a:gd name="connsiteY11" fmla="*/ 473653 h 811976"/>
                <a:gd name="connsiteX12" fmla="*/ 0 w 7632700"/>
                <a:gd name="connsiteY12" fmla="*/ 473653 h 811976"/>
                <a:gd name="connsiteX13" fmla="*/ 0 w 7632700"/>
                <a:gd name="connsiteY13" fmla="*/ 0 h 81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32700" h="811976">
                  <a:moveTo>
                    <a:pt x="0" y="0"/>
                  </a:moveTo>
                  <a:lnTo>
                    <a:pt x="4452408" y="0"/>
                  </a:lnTo>
                  <a:lnTo>
                    <a:pt x="4452408" y="0"/>
                  </a:lnTo>
                  <a:lnTo>
                    <a:pt x="6360583" y="0"/>
                  </a:lnTo>
                  <a:lnTo>
                    <a:pt x="7632700" y="0"/>
                  </a:lnTo>
                  <a:lnTo>
                    <a:pt x="7632700" y="811976"/>
                  </a:lnTo>
                  <a:lnTo>
                    <a:pt x="6360583" y="811976"/>
                  </a:lnTo>
                  <a:lnTo>
                    <a:pt x="4452408" y="811976"/>
                  </a:lnTo>
                  <a:lnTo>
                    <a:pt x="4452408" y="811976"/>
                  </a:lnTo>
                  <a:lnTo>
                    <a:pt x="0" y="811976"/>
                  </a:lnTo>
                  <a:lnTo>
                    <a:pt x="0" y="676647"/>
                  </a:lnTo>
                  <a:lnTo>
                    <a:pt x="0" y="473653"/>
                  </a:lnTo>
                  <a:lnTo>
                    <a:pt x="0" y="473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EF7CB9A3-5248-4BB0-B506-3DDF96CB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85" y="5428761"/>
              <a:ext cx="6269244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9pPr>
            </a:lstStyle>
            <a:p>
              <a:pPr algn="ctr">
                <a:buNone/>
              </a:pPr>
              <a:r>
                <a:rPr lang="en-US" dirty="0">
                  <a:solidFill>
                    <a:schemeClr val="tx1"/>
                  </a:solidFill>
                  <a:latin typeface="Twinkl"/>
                  <a:cs typeface="Twinkl"/>
                </a:rPr>
                <a:t>In your opinion, what things contribute to a sense of national identity?</a:t>
              </a:r>
            </a:p>
          </p:txBody>
        </p:sp>
      </p:grpSp>
      <p:pic>
        <p:nvPicPr>
          <p:cNvPr id="35" name="Question Mark">
            <a:extLst>
              <a:ext uri="{FF2B5EF4-FFF2-40B4-BE49-F238E27FC236}">
                <a16:creationId xmlns:a16="http://schemas.microsoft.com/office/drawing/2014/main" id="{0DCDDC85-862C-4301-9406-CBD5236E3F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673" y="547086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Question Close">
            <a:extLst>
              <a:ext uri="{FF2B5EF4-FFF2-40B4-BE49-F238E27FC236}">
                <a16:creationId xmlns:a16="http://schemas.microsoft.com/office/drawing/2014/main" id="{B6593CED-35C8-4815-B850-CA2BF82B1AC4}"/>
              </a:ext>
            </a:extLst>
          </p:cNvPr>
          <p:cNvSpPr/>
          <p:nvPr/>
        </p:nvSpPr>
        <p:spPr bwMode="auto">
          <a:xfrm>
            <a:off x="755648" y="5318663"/>
            <a:ext cx="360000" cy="3238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kern="0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6021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88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9983948-DD7D-4BFF-84C2-CD2F9243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/>
          <a:stretch/>
        </p:blipFill>
        <p:spPr>
          <a:xfrm>
            <a:off x="755649" y="1524000"/>
            <a:ext cx="7632701" cy="45688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Jigsaw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BB81-B973-4DCB-9E43-ECB7E8A42167}"/>
              </a:ext>
            </a:extLst>
          </p:cNvPr>
          <p:cNvSpPr/>
          <p:nvPr/>
        </p:nvSpPr>
        <p:spPr>
          <a:xfrm>
            <a:off x="392707" y="1812195"/>
            <a:ext cx="6448458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Today, Australia is a thriving, prosperous and diverse country. It remains one of the only countries in the world that was not formed as a result of war.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2D10E-6CF4-4846-BF4D-B02E1E8EE972}"/>
              </a:ext>
            </a:extLst>
          </p:cNvPr>
          <p:cNvSpPr/>
          <p:nvPr/>
        </p:nvSpPr>
        <p:spPr>
          <a:xfrm>
            <a:off x="392707" y="1950694"/>
            <a:ext cx="6448458" cy="772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432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On your own, complete </a:t>
            </a:r>
            <a:r>
              <a:rPr lang="en-US" dirty="0">
                <a:solidFill>
                  <a:srgbClr val="00A7E6"/>
                </a:solidFill>
                <a:cs typeface="Twinkl"/>
              </a:rPr>
              <a:t>The Reasons for Australia’s Federation Jigsaw Activity Sheet</a:t>
            </a:r>
            <a:r>
              <a:rPr lang="en-US" dirty="0">
                <a:cs typeface="Twinkl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E5345-C0B7-4B7F-98AB-2F842FE118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30" y="3021334"/>
            <a:ext cx="4060097" cy="2870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093C4-A272-4D36-8967-1E1082EAF333}"/>
              </a:ext>
            </a:extLst>
          </p:cNvPr>
          <p:cNvGrpSpPr/>
          <p:nvPr/>
        </p:nvGrpSpPr>
        <p:grpSpPr>
          <a:xfrm>
            <a:off x="755650" y="5067300"/>
            <a:ext cx="7632700" cy="1062040"/>
            <a:chOff x="755650" y="5067300"/>
            <a:chExt cx="7632700" cy="1062040"/>
          </a:xfrm>
        </p:grpSpPr>
        <p:sp>
          <p:nvSpPr>
            <p:cNvPr id="29" name="Rectangular Callout 23">
              <a:extLst>
                <a:ext uri="{FF2B5EF4-FFF2-40B4-BE49-F238E27FC236}">
                  <a16:creationId xmlns:a16="http://schemas.microsoft.com/office/drawing/2014/main" id="{20298EB7-CCF6-4BBA-8B85-1A0BF85ED459}"/>
                </a:ext>
              </a:extLst>
            </p:cNvPr>
            <p:cNvSpPr/>
            <p:nvPr/>
          </p:nvSpPr>
          <p:spPr bwMode="auto">
            <a:xfrm>
              <a:off x="755650" y="5067300"/>
              <a:ext cx="7632700" cy="1062040"/>
            </a:xfrm>
            <a:custGeom>
              <a:avLst/>
              <a:gdLst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473653 h 811976"/>
                <a:gd name="connsiteX6" fmla="*/ 7632700 w 7632700"/>
                <a:gd name="connsiteY6" fmla="*/ 571842 h 811976"/>
                <a:gd name="connsiteX7" fmla="*/ 7632700 w 7632700"/>
                <a:gd name="connsiteY7" fmla="*/ 676647 h 811976"/>
                <a:gd name="connsiteX8" fmla="*/ 7632700 w 7632700"/>
                <a:gd name="connsiteY8" fmla="*/ 811976 h 811976"/>
                <a:gd name="connsiteX9" fmla="*/ 6360583 w 7632700"/>
                <a:gd name="connsiteY9" fmla="*/ 811976 h 811976"/>
                <a:gd name="connsiteX10" fmla="*/ 4452408 w 7632700"/>
                <a:gd name="connsiteY10" fmla="*/ 811976 h 811976"/>
                <a:gd name="connsiteX11" fmla="*/ 4452408 w 7632700"/>
                <a:gd name="connsiteY11" fmla="*/ 811976 h 811976"/>
                <a:gd name="connsiteX12" fmla="*/ 0 w 7632700"/>
                <a:gd name="connsiteY12" fmla="*/ 811976 h 811976"/>
                <a:gd name="connsiteX13" fmla="*/ 0 w 7632700"/>
                <a:gd name="connsiteY13" fmla="*/ 676647 h 811976"/>
                <a:gd name="connsiteX14" fmla="*/ 0 w 7632700"/>
                <a:gd name="connsiteY14" fmla="*/ 473653 h 811976"/>
                <a:gd name="connsiteX15" fmla="*/ 0 w 7632700"/>
                <a:gd name="connsiteY15" fmla="*/ 473653 h 811976"/>
                <a:gd name="connsiteX16" fmla="*/ 0 w 7632700"/>
                <a:gd name="connsiteY16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571842 h 811976"/>
                <a:gd name="connsiteX6" fmla="*/ 7632700 w 7632700"/>
                <a:gd name="connsiteY6" fmla="*/ 676647 h 811976"/>
                <a:gd name="connsiteX7" fmla="*/ 7632700 w 7632700"/>
                <a:gd name="connsiteY7" fmla="*/ 811976 h 811976"/>
                <a:gd name="connsiteX8" fmla="*/ 6360583 w 7632700"/>
                <a:gd name="connsiteY8" fmla="*/ 811976 h 811976"/>
                <a:gd name="connsiteX9" fmla="*/ 4452408 w 7632700"/>
                <a:gd name="connsiteY9" fmla="*/ 811976 h 811976"/>
                <a:gd name="connsiteX10" fmla="*/ 4452408 w 7632700"/>
                <a:gd name="connsiteY10" fmla="*/ 811976 h 811976"/>
                <a:gd name="connsiteX11" fmla="*/ 0 w 7632700"/>
                <a:gd name="connsiteY11" fmla="*/ 811976 h 811976"/>
                <a:gd name="connsiteX12" fmla="*/ 0 w 7632700"/>
                <a:gd name="connsiteY12" fmla="*/ 676647 h 811976"/>
                <a:gd name="connsiteX13" fmla="*/ 0 w 7632700"/>
                <a:gd name="connsiteY13" fmla="*/ 473653 h 811976"/>
                <a:gd name="connsiteX14" fmla="*/ 0 w 7632700"/>
                <a:gd name="connsiteY14" fmla="*/ 473653 h 811976"/>
                <a:gd name="connsiteX15" fmla="*/ 0 w 7632700"/>
                <a:gd name="connsiteY15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676647 h 811976"/>
                <a:gd name="connsiteX6" fmla="*/ 7632700 w 7632700"/>
                <a:gd name="connsiteY6" fmla="*/ 811976 h 811976"/>
                <a:gd name="connsiteX7" fmla="*/ 6360583 w 7632700"/>
                <a:gd name="connsiteY7" fmla="*/ 811976 h 811976"/>
                <a:gd name="connsiteX8" fmla="*/ 4452408 w 7632700"/>
                <a:gd name="connsiteY8" fmla="*/ 811976 h 811976"/>
                <a:gd name="connsiteX9" fmla="*/ 4452408 w 7632700"/>
                <a:gd name="connsiteY9" fmla="*/ 811976 h 811976"/>
                <a:gd name="connsiteX10" fmla="*/ 0 w 7632700"/>
                <a:gd name="connsiteY10" fmla="*/ 811976 h 811976"/>
                <a:gd name="connsiteX11" fmla="*/ 0 w 7632700"/>
                <a:gd name="connsiteY11" fmla="*/ 676647 h 811976"/>
                <a:gd name="connsiteX12" fmla="*/ 0 w 7632700"/>
                <a:gd name="connsiteY12" fmla="*/ 473653 h 811976"/>
                <a:gd name="connsiteX13" fmla="*/ 0 w 7632700"/>
                <a:gd name="connsiteY13" fmla="*/ 473653 h 811976"/>
                <a:gd name="connsiteX14" fmla="*/ 0 w 7632700"/>
                <a:gd name="connsiteY14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811976 h 811976"/>
                <a:gd name="connsiteX6" fmla="*/ 6360583 w 7632700"/>
                <a:gd name="connsiteY6" fmla="*/ 811976 h 811976"/>
                <a:gd name="connsiteX7" fmla="*/ 4452408 w 7632700"/>
                <a:gd name="connsiteY7" fmla="*/ 811976 h 811976"/>
                <a:gd name="connsiteX8" fmla="*/ 4452408 w 7632700"/>
                <a:gd name="connsiteY8" fmla="*/ 811976 h 811976"/>
                <a:gd name="connsiteX9" fmla="*/ 0 w 7632700"/>
                <a:gd name="connsiteY9" fmla="*/ 811976 h 811976"/>
                <a:gd name="connsiteX10" fmla="*/ 0 w 7632700"/>
                <a:gd name="connsiteY10" fmla="*/ 676647 h 811976"/>
                <a:gd name="connsiteX11" fmla="*/ 0 w 7632700"/>
                <a:gd name="connsiteY11" fmla="*/ 473653 h 811976"/>
                <a:gd name="connsiteX12" fmla="*/ 0 w 7632700"/>
                <a:gd name="connsiteY12" fmla="*/ 473653 h 811976"/>
                <a:gd name="connsiteX13" fmla="*/ 0 w 7632700"/>
                <a:gd name="connsiteY13" fmla="*/ 0 h 81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32700" h="811976">
                  <a:moveTo>
                    <a:pt x="0" y="0"/>
                  </a:moveTo>
                  <a:lnTo>
                    <a:pt x="4452408" y="0"/>
                  </a:lnTo>
                  <a:lnTo>
                    <a:pt x="4452408" y="0"/>
                  </a:lnTo>
                  <a:lnTo>
                    <a:pt x="6360583" y="0"/>
                  </a:lnTo>
                  <a:lnTo>
                    <a:pt x="7632700" y="0"/>
                  </a:lnTo>
                  <a:lnTo>
                    <a:pt x="7632700" y="811976"/>
                  </a:lnTo>
                  <a:lnTo>
                    <a:pt x="6360583" y="811976"/>
                  </a:lnTo>
                  <a:lnTo>
                    <a:pt x="4452408" y="811976"/>
                  </a:lnTo>
                  <a:lnTo>
                    <a:pt x="4452408" y="811976"/>
                  </a:lnTo>
                  <a:lnTo>
                    <a:pt x="0" y="811976"/>
                  </a:lnTo>
                  <a:lnTo>
                    <a:pt x="0" y="676647"/>
                  </a:lnTo>
                  <a:lnTo>
                    <a:pt x="0" y="473653"/>
                  </a:lnTo>
                  <a:lnTo>
                    <a:pt x="0" y="473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EF7CB9A3-5248-4BB0-B506-3DDF96CB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84" y="5190636"/>
              <a:ext cx="6380165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9pPr>
            </a:lstStyle>
            <a:p>
              <a:pPr algn="ctr">
                <a:buNone/>
              </a:pPr>
              <a:r>
                <a:rPr lang="en-US" dirty="0">
                  <a:solidFill>
                    <a:schemeClr val="tx1"/>
                  </a:solidFill>
                  <a:latin typeface="Twinkl"/>
                  <a:cs typeface="Twinkl"/>
                </a:rPr>
                <a:t>Now you know the four main reasons for Australia’s Federation. Which do you think was the most important reason and why?</a:t>
              </a:r>
            </a:p>
          </p:txBody>
        </p:sp>
      </p:grpSp>
      <p:pic>
        <p:nvPicPr>
          <p:cNvPr id="35" name="Question Mark">
            <a:extLst>
              <a:ext uri="{FF2B5EF4-FFF2-40B4-BE49-F238E27FC236}">
                <a16:creationId xmlns:a16="http://schemas.microsoft.com/office/drawing/2014/main" id="{0DCDDC85-862C-4301-9406-CBD5236E3F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2148" y="537561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Question Close">
            <a:extLst>
              <a:ext uri="{FF2B5EF4-FFF2-40B4-BE49-F238E27FC236}">
                <a16:creationId xmlns:a16="http://schemas.microsoft.com/office/drawing/2014/main" id="{B6593CED-35C8-4815-B850-CA2BF82B1AC4}"/>
              </a:ext>
            </a:extLst>
          </p:cNvPr>
          <p:cNvSpPr/>
          <p:nvPr/>
        </p:nvSpPr>
        <p:spPr bwMode="auto">
          <a:xfrm>
            <a:off x="755650" y="5061488"/>
            <a:ext cx="360000" cy="3238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kern="0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5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Success</a:t>
            </a:r>
            <a:r>
              <a:rPr lang="en-US" sz="3600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Criteria</a:t>
            </a:r>
            <a:endParaRPr lang="en-US" sz="36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Aim</a:t>
            </a:r>
            <a:endParaRPr lang="en-US" sz="3600" dirty="0">
              <a:latin typeface="+mn-lt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GB" dirty="0">
                <a:latin typeface="Twinkl"/>
                <a:cs typeface="Twinkl"/>
              </a:rPr>
              <a:t>To understand the reasons for Australia’s Federation. </a:t>
            </a:r>
            <a:endParaRPr lang="en-GB" dirty="0">
              <a:solidFill>
                <a:schemeClr val="dk1"/>
              </a:solidFill>
              <a:latin typeface="Twinkl"/>
              <a:cs typeface="Twinkl"/>
              <a:sym typeface="NTR"/>
            </a:endParaRPr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28650" y="3466803"/>
            <a:ext cx="7886700" cy="2352972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dirty="0">
                <a:latin typeface="Twinkl"/>
                <a:cs typeface="Twinkl"/>
              </a:rPr>
              <a:t>I can explain the reasons for Australia’s Federation.</a:t>
            </a:r>
          </a:p>
          <a:p>
            <a:pPr marL="285750" indent="-285750"/>
            <a:r>
              <a:rPr lang="en-GB" dirty="0">
                <a:latin typeface="Twinkl"/>
                <a:cs typeface="Twinkl"/>
              </a:rPr>
              <a:t>I can identify the challenges faced by colonists and how these led to Federation.</a:t>
            </a:r>
          </a:p>
          <a:p>
            <a:pPr marL="285750" indent="-285750"/>
            <a:r>
              <a:rPr lang="en-GB" dirty="0">
                <a:latin typeface="Twinkl"/>
                <a:cs typeface="Twinkl"/>
              </a:rPr>
              <a:t>I can discuss which reason for Australia’s Federation I believe was the most important and why.</a:t>
            </a:r>
          </a:p>
          <a:p>
            <a:pPr marL="0" indent="0">
              <a:buNone/>
            </a:pPr>
            <a:endParaRPr lang="en-AU" dirty="0">
              <a:latin typeface="Twinkl"/>
              <a:cs typeface="Twinkl"/>
            </a:endParaRPr>
          </a:p>
          <a:p>
            <a:pPr marL="285750" indent="-285750"/>
            <a:endParaRPr lang="en-GB" dirty="0">
              <a:latin typeface="Twinkl"/>
              <a:cs typeface="Twink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A69F-8BD5-4F9E-BB18-5E28ECA6D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621486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5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650" y="1399715"/>
            <a:ext cx="76327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2000" dirty="0"/>
              <a:t>You will spot question marks at certain points in </a:t>
            </a:r>
            <a:br>
              <a:rPr lang="en-GB" sz="2000" dirty="0"/>
            </a:br>
            <a:r>
              <a:rPr lang="en-GB" sz="2000" dirty="0"/>
              <a:t>this </a:t>
            </a:r>
            <a:r>
              <a:rPr lang="en-GB" sz="2000" b="1" dirty="0">
                <a:solidFill>
                  <a:srgbClr val="00B0F0"/>
                </a:solidFill>
              </a:rPr>
              <a:t>Lesson Presentation</a:t>
            </a:r>
            <a:r>
              <a:rPr lang="en-GB" sz="2000" dirty="0"/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650" y="736152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Question Marks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7405" y="2268318"/>
            <a:ext cx="7630687" cy="1758933"/>
            <a:chOff x="747405" y="2322108"/>
            <a:chExt cx="7630687" cy="1758933"/>
          </a:xfrm>
        </p:grpSpPr>
        <p:sp>
          <p:nvSpPr>
            <p:cNvPr id="5" name="Rectangle 4"/>
            <p:cNvSpPr/>
            <p:nvPr/>
          </p:nvSpPr>
          <p:spPr>
            <a:xfrm>
              <a:off x="765908" y="2322108"/>
              <a:ext cx="7612184" cy="17589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52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44000"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47405" y="2854955"/>
              <a:ext cx="5911323" cy="707886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2000" b="1" dirty="0"/>
                <a:t>Clicking the question marks </a:t>
              </a:r>
              <a:br>
                <a:rPr lang="en-GB" altLang="en-US" sz="2000" b="1" dirty="0"/>
              </a:br>
              <a:r>
                <a:rPr lang="en-GB" altLang="en-US" sz="2000" b="1" dirty="0"/>
                <a:t>will bring up key questions.</a:t>
              </a:r>
            </a:p>
          </p:txBody>
        </p:sp>
      </p:grpSp>
      <p:sp>
        <p:nvSpPr>
          <p:cNvPr id="10" name="Google Shape;64;p17"/>
          <p:cNvSpPr/>
          <p:nvPr/>
        </p:nvSpPr>
        <p:spPr>
          <a:xfrm>
            <a:off x="755649" y="4280301"/>
            <a:ext cx="7632701" cy="833663"/>
          </a:xfrm>
          <a:prstGeom prst="rect">
            <a:avLst/>
          </a:prstGeom>
          <a:solidFill>
            <a:srgbClr val="B8CA4F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t" anchorCtr="0">
            <a:sp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en-GB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 assessment questions that appear will enable you to check your understanding against the lesson aim and success criteria.</a:t>
            </a:r>
          </a:p>
        </p:txBody>
      </p:sp>
      <p:pic>
        <p:nvPicPr>
          <p:cNvPr id="13" name="Question Ico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8" y="2498047"/>
            <a:ext cx="1312121" cy="13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Success</a:t>
            </a:r>
            <a:r>
              <a:rPr lang="en-US" sz="3600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Criteria</a:t>
            </a:r>
            <a:endParaRPr lang="en-US" sz="36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Aim</a:t>
            </a:r>
            <a:endParaRPr lang="en-US" sz="3600" dirty="0">
              <a:latin typeface="+mn-lt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GB" dirty="0">
                <a:latin typeface="Twinkl"/>
                <a:cs typeface="Twinkl"/>
              </a:rPr>
              <a:t>To understand the reasons for Australia’s Federation. </a:t>
            </a:r>
            <a:endParaRPr lang="en-GB" dirty="0">
              <a:solidFill>
                <a:schemeClr val="dk1"/>
              </a:solidFill>
              <a:latin typeface="Twinkl"/>
              <a:cs typeface="Twinkl"/>
              <a:sym typeface="NTR"/>
            </a:endParaRPr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28650" y="3466803"/>
            <a:ext cx="7886700" cy="2352972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dirty="0">
                <a:latin typeface="Twinkl"/>
                <a:cs typeface="Twinkl"/>
              </a:rPr>
              <a:t>I can explain the reasons for Australia’s Federation.</a:t>
            </a:r>
          </a:p>
          <a:p>
            <a:pPr marL="285750" indent="-285750"/>
            <a:r>
              <a:rPr lang="en-GB" dirty="0">
                <a:latin typeface="Twinkl"/>
                <a:cs typeface="Twinkl"/>
              </a:rPr>
              <a:t>I can identify the challenges faced by colonists and how these led to Federation.</a:t>
            </a:r>
          </a:p>
          <a:p>
            <a:pPr marL="285750" indent="-285750"/>
            <a:r>
              <a:rPr lang="en-GB" dirty="0">
                <a:latin typeface="Twinkl"/>
                <a:cs typeface="Twinkl"/>
              </a:rPr>
              <a:t>I can discuss which reason for Australia’s Federation I believe was the most important and why.</a:t>
            </a:r>
          </a:p>
          <a:p>
            <a:pPr marL="0" indent="0">
              <a:buNone/>
            </a:pPr>
            <a:endParaRPr lang="en-AU" dirty="0">
              <a:latin typeface="Twinkl"/>
              <a:cs typeface="Twinkl"/>
            </a:endParaRPr>
          </a:p>
          <a:p>
            <a:pPr marL="285750" indent="-285750"/>
            <a:endParaRPr lang="en-GB" dirty="0">
              <a:latin typeface="Twinkl"/>
              <a:cs typeface="Twinkl"/>
            </a:endParaRPr>
          </a:p>
        </p:txBody>
      </p:sp>
    </p:spTree>
    <p:extLst>
      <p:ext uri="{BB962C8B-B14F-4D97-AF65-F5344CB8AC3E}">
        <p14:creationId xmlns:p14="http://schemas.microsoft.com/office/powerpoint/2010/main" val="447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Six Colonies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3F3B3AD-B6A3-489B-A6C3-235E5A546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054358"/>
              </p:ext>
            </p:extLst>
          </p:nvPr>
        </p:nvGraphicFramePr>
        <p:xfrm>
          <a:off x="755650" y="1493240"/>
          <a:ext cx="7632699" cy="4599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4233">
                  <a:extLst>
                    <a:ext uri="{9D8B030D-6E8A-4147-A177-3AD203B41FA5}">
                      <a16:colId xmlns:a16="http://schemas.microsoft.com/office/drawing/2014/main" val="481345376"/>
                    </a:ext>
                  </a:extLst>
                </a:gridCol>
                <a:gridCol w="2544233">
                  <a:extLst>
                    <a:ext uri="{9D8B030D-6E8A-4147-A177-3AD203B41FA5}">
                      <a16:colId xmlns:a16="http://schemas.microsoft.com/office/drawing/2014/main" val="2189256063"/>
                    </a:ext>
                  </a:extLst>
                </a:gridCol>
                <a:gridCol w="2544233">
                  <a:extLst>
                    <a:ext uri="{9D8B030D-6E8A-4147-A177-3AD203B41FA5}">
                      <a16:colId xmlns:a16="http://schemas.microsoft.com/office/drawing/2014/main" val="2998968966"/>
                    </a:ext>
                  </a:extLst>
                </a:gridCol>
              </a:tblGrid>
              <a:tr h="1871403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49960"/>
                  </a:ext>
                </a:extLst>
              </a:tr>
              <a:tr h="42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New South Wales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Victoria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South Australia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651383"/>
                  </a:ext>
                </a:extLst>
              </a:tr>
              <a:tr h="1871403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+mn-lt"/>
                      </a:endParaRPr>
                    </a:p>
                  </a:txBody>
                  <a:tcPr marT="45717" marB="4571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45356"/>
                  </a:ext>
                </a:extLst>
              </a:tr>
              <a:tr h="42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Tasmania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Queensland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latin typeface="+mn-lt"/>
                        </a:rPr>
                        <a:t>Western Australia</a:t>
                      </a:r>
                    </a:p>
                  </a:txBody>
                  <a:tcPr marT="45717" marB="4571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48042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45A4A681-4C4F-4E7E-B5E0-715E778B3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19" y="4044047"/>
            <a:ext cx="1854200" cy="137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41A578-4321-441A-A57B-1358875A8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4035658"/>
            <a:ext cx="1412875" cy="13954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8284F0-95C6-44DB-B495-C2E63E460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69" y="4035658"/>
            <a:ext cx="1992313" cy="14128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9ED4C8-F25F-4564-A139-DA020259EB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10" y="1744065"/>
            <a:ext cx="1349375" cy="13827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A5CA09-7EC5-4AF7-BB7A-C8481A1A00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741" y="1752454"/>
            <a:ext cx="1089025" cy="13827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5D85C8-EBB9-4D83-9A36-CC72CE0224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13" y="1777621"/>
            <a:ext cx="1890713" cy="1320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755648" y="1493240"/>
            <a:ext cx="7632701" cy="459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1550" y="1807720"/>
            <a:ext cx="72155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winkl"/>
              </a:rPr>
              <a:t>On 1</a:t>
            </a:r>
            <a:r>
              <a:rPr lang="en-US" baseline="30000" dirty="0">
                <a:solidFill>
                  <a:schemeClr val="bg1"/>
                </a:solidFill>
                <a:cs typeface="Twinkl"/>
              </a:rPr>
              <a:t>st</a:t>
            </a:r>
            <a:r>
              <a:rPr lang="en-US" dirty="0">
                <a:solidFill>
                  <a:schemeClr val="bg1"/>
                </a:solidFill>
                <a:cs typeface="Twinkl"/>
              </a:rPr>
              <a:t> January 1901, all six British colonies united to form one country: Australia.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Six Colonies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2FB94-A3C9-4668-BC13-D1EADD18143C}"/>
              </a:ext>
            </a:extLst>
          </p:cNvPr>
          <p:cNvSpPr/>
          <p:nvPr/>
        </p:nvSpPr>
        <p:spPr>
          <a:xfrm>
            <a:off x="971550" y="2620647"/>
            <a:ext cx="6521450" cy="1603104"/>
          </a:xfrm>
          <a:prstGeom prst="rect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Twinkl"/>
              </a:rPr>
              <a:t>This process was known as</a:t>
            </a:r>
            <a:r>
              <a:rPr lang="en-US" b="1" dirty="0">
                <a:solidFill>
                  <a:schemeClr val="bg1"/>
                </a:solidFill>
                <a:cs typeface="Twinkl"/>
              </a:rPr>
              <a:t> Federation</a:t>
            </a:r>
            <a:r>
              <a:rPr lang="en-US" dirty="0">
                <a:solidFill>
                  <a:schemeClr val="bg1"/>
                </a:solidFill>
                <a:cs typeface="Twinkl"/>
              </a:rPr>
              <a:t>.</a:t>
            </a:r>
          </a:p>
          <a:p>
            <a:endParaRPr lang="en-US" dirty="0">
              <a:solidFill>
                <a:schemeClr val="bg1"/>
              </a:solidFill>
              <a:cs typeface="Twinkl"/>
            </a:endParaRPr>
          </a:p>
          <a:p>
            <a:r>
              <a:rPr lang="en-US" dirty="0">
                <a:solidFill>
                  <a:schemeClr val="bg1"/>
                </a:solidFill>
                <a:cs typeface="Twinkl"/>
              </a:rPr>
              <a:t>But why did Australia’s Federation happen?</a:t>
            </a:r>
          </a:p>
          <a:p>
            <a:endParaRPr lang="en-US" dirty="0">
              <a:solidFill>
                <a:schemeClr val="bg1"/>
              </a:solidFill>
              <a:cs typeface="Twinkl"/>
            </a:endParaRPr>
          </a:p>
          <a:p>
            <a:r>
              <a:rPr lang="en-US" dirty="0">
                <a:solidFill>
                  <a:schemeClr val="bg1"/>
                </a:solidFill>
                <a:cs typeface="Twinkl"/>
              </a:rPr>
              <a:t>Let’s find out!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E8278-52B3-422D-95E2-9680AFFB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28684"/>
          <a:stretch/>
        </p:blipFill>
        <p:spPr>
          <a:xfrm>
            <a:off x="5685923" y="2534805"/>
            <a:ext cx="2702427" cy="30250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68666" y="4957440"/>
            <a:ext cx="3902752" cy="772107"/>
          </a:xfrm>
          <a:prstGeom prst="rect">
            <a:avLst/>
          </a:prstGeom>
          <a:solidFill>
            <a:srgbClr val="0079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6000" tIns="108000" rIns="108000" bIns="10800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Twinkl"/>
              </a:rPr>
              <a:t>The official name for Australia is the Commonwealth of Australia.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09BC5E-D577-4CEA-A37B-EE5662541130}"/>
              </a:ext>
            </a:extLst>
          </p:cNvPr>
          <p:cNvGrpSpPr/>
          <p:nvPr/>
        </p:nvGrpSpPr>
        <p:grpSpPr>
          <a:xfrm>
            <a:off x="618418" y="4331026"/>
            <a:ext cx="1592028" cy="1630121"/>
            <a:chOff x="618418" y="4331026"/>
            <a:chExt cx="1592028" cy="16301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FF259A-3756-4997-8325-0C3E4A72EE74}"/>
                </a:ext>
              </a:extLst>
            </p:cNvPr>
            <p:cNvSpPr/>
            <p:nvPr/>
          </p:nvSpPr>
          <p:spPr>
            <a:xfrm>
              <a:off x="959522" y="4710223"/>
              <a:ext cx="1250924" cy="1250924"/>
            </a:xfrm>
            <a:prstGeom prst="ellipse">
              <a:avLst/>
            </a:prstGeom>
            <a:solidFill>
              <a:srgbClr val="00639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Did You Know?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8B1CB9-E16B-4A0D-9ECD-1EDE7CF9F6A0}"/>
                </a:ext>
              </a:extLst>
            </p:cNvPr>
            <p:cNvSpPr/>
            <p:nvPr/>
          </p:nvSpPr>
          <p:spPr>
            <a:xfrm rot="20741340">
              <a:off x="802141" y="4331026"/>
              <a:ext cx="658145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cs typeface="Twinkl"/>
                </a:rPr>
                <a:t>?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22A950-497E-4655-95E5-D16A653D281B}"/>
                </a:ext>
              </a:extLst>
            </p:cNvPr>
            <p:cNvSpPr/>
            <p:nvPr/>
          </p:nvSpPr>
          <p:spPr>
            <a:xfrm rot="801683">
              <a:off x="618418" y="4605623"/>
              <a:ext cx="658145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cs typeface="Twinkl"/>
                </a:rPr>
                <a:t>?</a:t>
              </a:r>
            </a:p>
          </p:txBody>
        </p:sp>
      </p:grpSp>
      <p:sp>
        <p:nvSpPr>
          <p:cNvPr id="28" name="Close bubble">
            <a:extLst>
              <a:ext uri="{FF2B5EF4-FFF2-40B4-BE49-F238E27FC236}">
                <a16:creationId xmlns:a16="http://schemas.microsoft.com/office/drawing/2014/main" id="{32871BDA-2C8B-46E6-976D-06E804C1F388}"/>
              </a:ext>
            </a:extLst>
          </p:cNvPr>
          <p:cNvSpPr/>
          <p:nvPr/>
        </p:nvSpPr>
        <p:spPr>
          <a:xfrm>
            <a:off x="5707104" y="4900553"/>
            <a:ext cx="284162" cy="284163"/>
          </a:xfrm>
          <a:prstGeom prst="ellipse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/>
              <a:t>X</a:t>
            </a:r>
            <a:endParaRPr lang="en-GB" sz="14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BD1950-89ED-4102-9D6D-FC7D5B758C70}"/>
              </a:ext>
            </a:extLst>
          </p:cNvPr>
          <p:cNvGrpSpPr/>
          <p:nvPr/>
        </p:nvGrpSpPr>
        <p:grpSpPr>
          <a:xfrm>
            <a:off x="755650" y="5317364"/>
            <a:ext cx="7632700" cy="811976"/>
            <a:chOff x="755650" y="5317364"/>
            <a:chExt cx="7632700" cy="811976"/>
          </a:xfrm>
        </p:grpSpPr>
        <p:sp>
          <p:nvSpPr>
            <p:cNvPr id="32" name="Rectangular Callout 23">
              <a:extLst>
                <a:ext uri="{FF2B5EF4-FFF2-40B4-BE49-F238E27FC236}">
                  <a16:creationId xmlns:a16="http://schemas.microsoft.com/office/drawing/2014/main" id="{07511979-6670-4BF7-BBA8-A48A505511A3}"/>
                </a:ext>
              </a:extLst>
            </p:cNvPr>
            <p:cNvSpPr/>
            <p:nvPr/>
          </p:nvSpPr>
          <p:spPr bwMode="auto">
            <a:xfrm>
              <a:off x="755650" y="5317364"/>
              <a:ext cx="7632700" cy="811976"/>
            </a:xfrm>
            <a:custGeom>
              <a:avLst/>
              <a:gdLst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473653 h 811976"/>
                <a:gd name="connsiteX6" fmla="*/ 7632700 w 7632700"/>
                <a:gd name="connsiteY6" fmla="*/ 571842 h 811976"/>
                <a:gd name="connsiteX7" fmla="*/ 7632700 w 7632700"/>
                <a:gd name="connsiteY7" fmla="*/ 676647 h 811976"/>
                <a:gd name="connsiteX8" fmla="*/ 7632700 w 7632700"/>
                <a:gd name="connsiteY8" fmla="*/ 811976 h 811976"/>
                <a:gd name="connsiteX9" fmla="*/ 6360583 w 7632700"/>
                <a:gd name="connsiteY9" fmla="*/ 811976 h 811976"/>
                <a:gd name="connsiteX10" fmla="*/ 4452408 w 7632700"/>
                <a:gd name="connsiteY10" fmla="*/ 811976 h 811976"/>
                <a:gd name="connsiteX11" fmla="*/ 4452408 w 7632700"/>
                <a:gd name="connsiteY11" fmla="*/ 811976 h 811976"/>
                <a:gd name="connsiteX12" fmla="*/ 0 w 7632700"/>
                <a:gd name="connsiteY12" fmla="*/ 811976 h 811976"/>
                <a:gd name="connsiteX13" fmla="*/ 0 w 7632700"/>
                <a:gd name="connsiteY13" fmla="*/ 676647 h 811976"/>
                <a:gd name="connsiteX14" fmla="*/ 0 w 7632700"/>
                <a:gd name="connsiteY14" fmla="*/ 473653 h 811976"/>
                <a:gd name="connsiteX15" fmla="*/ 0 w 7632700"/>
                <a:gd name="connsiteY15" fmla="*/ 473653 h 811976"/>
                <a:gd name="connsiteX16" fmla="*/ 0 w 7632700"/>
                <a:gd name="connsiteY16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571842 h 811976"/>
                <a:gd name="connsiteX6" fmla="*/ 7632700 w 7632700"/>
                <a:gd name="connsiteY6" fmla="*/ 676647 h 811976"/>
                <a:gd name="connsiteX7" fmla="*/ 7632700 w 7632700"/>
                <a:gd name="connsiteY7" fmla="*/ 811976 h 811976"/>
                <a:gd name="connsiteX8" fmla="*/ 6360583 w 7632700"/>
                <a:gd name="connsiteY8" fmla="*/ 811976 h 811976"/>
                <a:gd name="connsiteX9" fmla="*/ 4452408 w 7632700"/>
                <a:gd name="connsiteY9" fmla="*/ 811976 h 811976"/>
                <a:gd name="connsiteX10" fmla="*/ 4452408 w 7632700"/>
                <a:gd name="connsiteY10" fmla="*/ 811976 h 811976"/>
                <a:gd name="connsiteX11" fmla="*/ 0 w 7632700"/>
                <a:gd name="connsiteY11" fmla="*/ 811976 h 811976"/>
                <a:gd name="connsiteX12" fmla="*/ 0 w 7632700"/>
                <a:gd name="connsiteY12" fmla="*/ 676647 h 811976"/>
                <a:gd name="connsiteX13" fmla="*/ 0 w 7632700"/>
                <a:gd name="connsiteY13" fmla="*/ 473653 h 811976"/>
                <a:gd name="connsiteX14" fmla="*/ 0 w 7632700"/>
                <a:gd name="connsiteY14" fmla="*/ 473653 h 811976"/>
                <a:gd name="connsiteX15" fmla="*/ 0 w 7632700"/>
                <a:gd name="connsiteY15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676647 h 811976"/>
                <a:gd name="connsiteX6" fmla="*/ 7632700 w 7632700"/>
                <a:gd name="connsiteY6" fmla="*/ 811976 h 811976"/>
                <a:gd name="connsiteX7" fmla="*/ 6360583 w 7632700"/>
                <a:gd name="connsiteY7" fmla="*/ 811976 h 811976"/>
                <a:gd name="connsiteX8" fmla="*/ 4452408 w 7632700"/>
                <a:gd name="connsiteY8" fmla="*/ 811976 h 811976"/>
                <a:gd name="connsiteX9" fmla="*/ 4452408 w 7632700"/>
                <a:gd name="connsiteY9" fmla="*/ 811976 h 811976"/>
                <a:gd name="connsiteX10" fmla="*/ 0 w 7632700"/>
                <a:gd name="connsiteY10" fmla="*/ 811976 h 811976"/>
                <a:gd name="connsiteX11" fmla="*/ 0 w 7632700"/>
                <a:gd name="connsiteY11" fmla="*/ 676647 h 811976"/>
                <a:gd name="connsiteX12" fmla="*/ 0 w 7632700"/>
                <a:gd name="connsiteY12" fmla="*/ 473653 h 811976"/>
                <a:gd name="connsiteX13" fmla="*/ 0 w 7632700"/>
                <a:gd name="connsiteY13" fmla="*/ 473653 h 811976"/>
                <a:gd name="connsiteX14" fmla="*/ 0 w 7632700"/>
                <a:gd name="connsiteY14" fmla="*/ 0 h 811976"/>
                <a:gd name="connsiteX0" fmla="*/ 0 w 7632700"/>
                <a:gd name="connsiteY0" fmla="*/ 0 h 811976"/>
                <a:gd name="connsiteX1" fmla="*/ 4452408 w 7632700"/>
                <a:gd name="connsiteY1" fmla="*/ 0 h 811976"/>
                <a:gd name="connsiteX2" fmla="*/ 4452408 w 7632700"/>
                <a:gd name="connsiteY2" fmla="*/ 0 h 811976"/>
                <a:gd name="connsiteX3" fmla="*/ 6360583 w 7632700"/>
                <a:gd name="connsiteY3" fmla="*/ 0 h 811976"/>
                <a:gd name="connsiteX4" fmla="*/ 7632700 w 7632700"/>
                <a:gd name="connsiteY4" fmla="*/ 0 h 811976"/>
                <a:gd name="connsiteX5" fmla="*/ 7632700 w 7632700"/>
                <a:gd name="connsiteY5" fmla="*/ 811976 h 811976"/>
                <a:gd name="connsiteX6" fmla="*/ 6360583 w 7632700"/>
                <a:gd name="connsiteY6" fmla="*/ 811976 h 811976"/>
                <a:gd name="connsiteX7" fmla="*/ 4452408 w 7632700"/>
                <a:gd name="connsiteY7" fmla="*/ 811976 h 811976"/>
                <a:gd name="connsiteX8" fmla="*/ 4452408 w 7632700"/>
                <a:gd name="connsiteY8" fmla="*/ 811976 h 811976"/>
                <a:gd name="connsiteX9" fmla="*/ 0 w 7632700"/>
                <a:gd name="connsiteY9" fmla="*/ 811976 h 811976"/>
                <a:gd name="connsiteX10" fmla="*/ 0 w 7632700"/>
                <a:gd name="connsiteY10" fmla="*/ 676647 h 811976"/>
                <a:gd name="connsiteX11" fmla="*/ 0 w 7632700"/>
                <a:gd name="connsiteY11" fmla="*/ 473653 h 811976"/>
                <a:gd name="connsiteX12" fmla="*/ 0 w 7632700"/>
                <a:gd name="connsiteY12" fmla="*/ 473653 h 811976"/>
                <a:gd name="connsiteX13" fmla="*/ 0 w 7632700"/>
                <a:gd name="connsiteY13" fmla="*/ 0 h 81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32700" h="811976">
                  <a:moveTo>
                    <a:pt x="0" y="0"/>
                  </a:moveTo>
                  <a:lnTo>
                    <a:pt x="4452408" y="0"/>
                  </a:lnTo>
                  <a:lnTo>
                    <a:pt x="4452408" y="0"/>
                  </a:lnTo>
                  <a:lnTo>
                    <a:pt x="6360583" y="0"/>
                  </a:lnTo>
                  <a:lnTo>
                    <a:pt x="7632700" y="0"/>
                  </a:lnTo>
                  <a:lnTo>
                    <a:pt x="7632700" y="811976"/>
                  </a:lnTo>
                  <a:lnTo>
                    <a:pt x="6360583" y="811976"/>
                  </a:lnTo>
                  <a:lnTo>
                    <a:pt x="4452408" y="811976"/>
                  </a:lnTo>
                  <a:lnTo>
                    <a:pt x="4452408" y="811976"/>
                  </a:lnTo>
                  <a:lnTo>
                    <a:pt x="0" y="811976"/>
                  </a:lnTo>
                  <a:lnTo>
                    <a:pt x="0" y="676647"/>
                  </a:lnTo>
                  <a:lnTo>
                    <a:pt x="0" y="473653"/>
                  </a:lnTo>
                  <a:lnTo>
                    <a:pt x="0" y="473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9066A3BE-F314-4254-8925-8AA7C53C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110" y="5428761"/>
              <a:ext cx="6269244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Twinkl" pitchFamily="2" charset="0"/>
                  <a:cs typeface="Twinkl" pitchFamily="2" charset="0"/>
                </a:defRPr>
              </a:lvl9pPr>
            </a:lstStyle>
            <a:p>
              <a:pPr algn="ctr">
                <a:buNone/>
              </a:pPr>
              <a:r>
                <a:rPr lang="en-US" dirty="0">
                  <a:solidFill>
                    <a:schemeClr val="tx1"/>
                  </a:solidFill>
                  <a:latin typeface="Twinkl"/>
                  <a:cs typeface="Twinkl"/>
                </a:rPr>
                <a:t>Can you think of any reasons why the colonies might have wanted to unite?</a:t>
              </a:r>
            </a:p>
          </p:txBody>
        </p:sp>
      </p:grpSp>
      <p:pic>
        <p:nvPicPr>
          <p:cNvPr id="34" name="Question Mark">
            <a:extLst>
              <a:ext uri="{FF2B5EF4-FFF2-40B4-BE49-F238E27FC236}">
                <a16:creationId xmlns:a16="http://schemas.microsoft.com/office/drawing/2014/main" id="{2D793C5F-C639-48FF-827E-C9C80FFE0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673" y="5470860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Question Close">
            <a:extLst>
              <a:ext uri="{FF2B5EF4-FFF2-40B4-BE49-F238E27FC236}">
                <a16:creationId xmlns:a16="http://schemas.microsoft.com/office/drawing/2014/main" id="{DEFE1FEA-EF31-4AAF-A470-06D12CC2E7DA}"/>
              </a:ext>
            </a:extLst>
          </p:cNvPr>
          <p:cNvSpPr/>
          <p:nvPr/>
        </p:nvSpPr>
        <p:spPr bwMode="auto">
          <a:xfrm>
            <a:off x="755648" y="5318663"/>
            <a:ext cx="360000" cy="3238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kern="0" dirty="0">
                <a:solidFill>
                  <a:schemeClr val="bg1"/>
                </a:solidFill>
              </a:rPr>
              <a:t>X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9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7" grpId="0" animBg="1"/>
      <p:bldP spid="7" grpId="1" animBg="1"/>
      <p:bldP spid="28" grpId="0" animBg="1"/>
      <p:bldP spid="28" grpId="1" animBg="1"/>
      <p:bldP spid="35" grpId="0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755648" y="1493240"/>
            <a:ext cx="7632701" cy="459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4238" y="1803878"/>
            <a:ext cx="7215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Twinkl"/>
              </a:rPr>
              <a:t>We can identify </a:t>
            </a:r>
            <a:r>
              <a:rPr lang="en-US" b="1" dirty="0">
                <a:solidFill>
                  <a:schemeClr val="bg1"/>
                </a:solidFill>
                <a:cs typeface="Twinkl"/>
              </a:rPr>
              <a:t>four</a:t>
            </a:r>
            <a:r>
              <a:rPr lang="en-US" dirty="0">
                <a:solidFill>
                  <a:schemeClr val="bg1"/>
                </a:solidFill>
                <a:cs typeface="Twinkl"/>
              </a:rPr>
              <a:t> main reasons for Australia’s Federation.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Six Colonies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E8278-52B3-422D-95E2-9680AFFB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28684"/>
          <a:stretch/>
        </p:blipFill>
        <p:spPr>
          <a:xfrm>
            <a:off x="5685923" y="2534805"/>
            <a:ext cx="2702427" cy="30250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DEFD621-B129-4504-968E-1C0EB605B9E7}"/>
              </a:ext>
            </a:extLst>
          </p:cNvPr>
          <p:cNvSpPr/>
          <p:nvPr/>
        </p:nvSpPr>
        <p:spPr>
          <a:xfrm>
            <a:off x="1406446" y="2830080"/>
            <a:ext cx="1811560" cy="495108"/>
          </a:xfrm>
          <a:prstGeom prst="rect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txBody>
          <a:bodyPr wrap="square" lIns="108000" tIns="108000" rIns="72000" bIns="10800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winkl"/>
              </a:rPr>
              <a:t>Free trade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E99C0-AF0E-4CDD-B35E-C0C830D63554}"/>
              </a:ext>
            </a:extLst>
          </p:cNvPr>
          <p:cNvSpPr/>
          <p:nvPr/>
        </p:nvSpPr>
        <p:spPr>
          <a:xfrm>
            <a:off x="3396166" y="2830080"/>
            <a:ext cx="1811560" cy="495108"/>
          </a:xfrm>
          <a:prstGeom prst="rect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txBody>
          <a:bodyPr wrap="square" lIns="108000" tIns="108000" rIns="72000" bIns="10800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Twinkl"/>
              </a:rPr>
              <a:t>Defence</a:t>
            </a:r>
            <a:endParaRPr lang="en-US" dirty="0">
              <a:solidFill>
                <a:schemeClr val="bg1"/>
              </a:solidFill>
              <a:cs typeface="Twink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A7A374-A080-44EB-B142-F9D3B5C7C848}"/>
              </a:ext>
            </a:extLst>
          </p:cNvPr>
          <p:cNvSpPr/>
          <p:nvPr/>
        </p:nvSpPr>
        <p:spPr>
          <a:xfrm>
            <a:off x="1406446" y="3536360"/>
            <a:ext cx="1811560" cy="495108"/>
          </a:xfrm>
          <a:prstGeom prst="rect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txBody>
          <a:bodyPr wrap="square" lIns="108000" tIns="108000" rIns="72000" bIns="10800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winkl"/>
              </a:rPr>
              <a:t>Immigration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976B4E-7E05-4333-A9AF-337CEB362245}"/>
              </a:ext>
            </a:extLst>
          </p:cNvPr>
          <p:cNvSpPr/>
          <p:nvPr/>
        </p:nvSpPr>
        <p:spPr>
          <a:xfrm>
            <a:off x="3396166" y="3536360"/>
            <a:ext cx="1811560" cy="495108"/>
          </a:xfrm>
          <a:prstGeom prst="rect">
            <a:avLst/>
          </a:prstGeom>
          <a:solidFill>
            <a:srgbClr val="00639A"/>
          </a:solidFill>
          <a:ln>
            <a:solidFill>
              <a:schemeClr val="bg1"/>
            </a:solidFill>
          </a:ln>
        </p:spPr>
        <p:txBody>
          <a:bodyPr wrap="square" lIns="108000" tIns="108000" rIns="72000" bIns="10800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winkl"/>
              </a:rPr>
              <a:t>National pride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7016AE-2133-4EFB-9073-D5C5FB885101}"/>
              </a:ext>
            </a:extLst>
          </p:cNvPr>
          <p:cNvCxnSpPr>
            <a:cxnSpLocks/>
          </p:cNvCxnSpPr>
          <p:nvPr/>
        </p:nvCxnSpPr>
        <p:spPr>
          <a:xfrm flipV="1">
            <a:off x="3305175" y="2830080"/>
            <a:ext cx="0" cy="15895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A5E52-8388-4CC2-8941-88D611BA8CB0}"/>
              </a:ext>
            </a:extLst>
          </p:cNvPr>
          <p:cNvCxnSpPr>
            <a:cxnSpLocks/>
          </p:cNvCxnSpPr>
          <p:nvPr/>
        </p:nvCxnSpPr>
        <p:spPr>
          <a:xfrm flipH="1">
            <a:off x="1406447" y="3430155"/>
            <a:ext cx="38012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0894A-2FFD-4713-B9B4-48F1060B31E3}"/>
              </a:ext>
            </a:extLst>
          </p:cNvPr>
          <p:cNvSpPr/>
          <p:nvPr/>
        </p:nvSpPr>
        <p:spPr>
          <a:xfrm>
            <a:off x="1323975" y="4399981"/>
            <a:ext cx="3956128" cy="772107"/>
          </a:xfrm>
          <a:prstGeom prst="rect">
            <a:avLst/>
          </a:prstGeom>
          <a:solidFill>
            <a:srgbClr val="90C7E5"/>
          </a:solidFill>
          <a:ln w="38100">
            <a:solidFill>
              <a:schemeClr val="bg1"/>
            </a:solidFill>
          </a:ln>
        </p:spPr>
        <p:txBody>
          <a:bodyPr wrap="square" lIns="108000" tIns="108000" rIns="72000" bIns="108000">
            <a:spAutoFit/>
          </a:bodyPr>
          <a:lstStyle/>
          <a:p>
            <a:pPr algn="ctr"/>
            <a:r>
              <a:rPr lang="en-US" dirty="0">
                <a:cs typeface="Twinkl"/>
              </a:rPr>
              <a:t>These four reasons combined to set Australia on the path to Federation.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 hidden="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0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 animBg="1"/>
      <p:bldP spid="30" grpId="0" animBg="1"/>
      <p:bldP spid="36" grpId="0" animBg="1"/>
      <p:bldP spid="37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755648" y="1493240"/>
            <a:ext cx="7632701" cy="459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4238" y="1803878"/>
            <a:ext cx="72155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Twinkl"/>
              </a:rPr>
              <a:t>Before Federation, trade between the six British colonies of Australia was very complicated.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Free Trade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E8278-52B3-422D-95E2-9680AFFB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28684"/>
          <a:stretch/>
        </p:blipFill>
        <p:spPr>
          <a:xfrm>
            <a:off x="5685923" y="2534805"/>
            <a:ext cx="2702427" cy="302505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7016AE-2133-4EFB-9073-D5C5FB885101}"/>
              </a:ext>
            </a:extLst>
          </p:cNvPr>
          <p:cNvCxnSpPr>
            <a:cxnSpLocks/>
          </p:cNvCxnSpPr>
          <p:nvPr/>
        </p:nvCxnSpPr>
        <p:spPr>
          <a:xfrm flipV="1">
            <a:off x="4570159" y="2952750"/>
            <a:ext cx="1841" cy="8178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3511F-87A2-437D-8264-6A3DFC636FCE}"/>
              </a:ext>
            </a:extLst>
          </p:cNvPr>
          <p:cNvSpPr/>
          <p:nvPr/>
        </p:nvSpPr>
        <p:spPr>
          <a:xfrm>
            <a:off x="964238" y="2549275"/>
            <a:ext cx="528415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Twinkl"/>
              </a:rPr>
              <a:t>Each colony collected different tariffs (taxes) on goods that crossed its borders.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1A32F6-F968-416C-8486-050B1ABAC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56607"/>
              </p:ext>
            </p:extLst>
          </p:nvPr>
        </p:nvGraphicFramePr>
        <p:xfrm>
          <a:off x="848390" y="3770630"/>
          <a:ext cx="744721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608">
                  <a:extLst>
                    <a:ext uri="{9D8B030D-6E8A-4147-A177-3AD203B41FA5}">
                      <a16:colId xmlns:a16="http://schemas.microsoft.com/office/drawing/2014/main" val="2686894316"/>
                    </a:ext>
                  </a:extLst>
                </a:gridCol>
                <a:gridCol w="3723608">
                  <a:extLst>
                    <a:ext uri="{9D8B030D-6E8A-4147-A177-3AD203B41FA5}">
                      <a16:colId xmlns:a16="http://schemas.microsoft.com/office/drawing/2014/main" val="42385679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Tariffs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39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Advantages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3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Disadvantages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45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Increased money for government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Products were expensive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5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Limited the range of goods for sale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Difficult for manufacturers outside the colony to compete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89773"/>
                  </a:ext>
                </a:extLst>
              </a:tr>
            </a:tbl>
          </a:graphicData>
        </a:graphic>
      </p:graphicFrame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01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8A1AD0C-C4D6-40C0-BAAB-52E1A29A9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9"/>
          <a:stretch/>
        </p:blipFill>
        <p:spPr>
          <a:xfrm>
            <a:off x="755651" y="1493240"/>
            <a:ext cx="7632698" cy="4599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3764" y="1724910"/>
            <a:ext cx="7215520" cy="1049106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GB" dirty="0"/>
              <a:t>Travel between the colonies was very difficult. Passenger’s bags were inspected by officials at each border and this often added hours to   a journey.</a:t>
            </a:r>
            <a:endParaRPr lang="en-US" dirty="0">
              <a:cs typeface="Twink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650" y="765175"/>
            <a:ext cx="7632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Free Trade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9662D9-C323-4797-B954-658BCF4C914F}"/>
              </a:ext>
            </a:extLst>
          </p:cNvPr>
          <p:cNvSpPr/>
          <p:nvPr/>
        </p:nvSpPr>
        <p:spPr>
          <a:xfrm>
            <a:off x="973764" y="4574376"/>
            <a:ext cx="3619502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Each colony even had its own stamps. Fortunately, they still all used British currency (notes and coins) to buy and sell goods.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525F81-D130-4D16-B52D-41A51478AAD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593266" y="5237429"/>
            <a:ext cx="788359" cy="0"/>
          </a:xfrm>
          <a:prstGeom prst="line">
            <a:avLst/>
          </a:prstGeom>
          <a:ln w="57150">
            <a:solidFill>
              <a:srgbClr val="006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388EE-B699-429E-8459-432ED0B4A74E}"/>
              </a:ext>
            </a:extLst>
          </p:cNvPr>
          <p:cNvGrpSpPr/>
          <p:nvPr/>
        </p:nvGrpSpPr>
        <p:grpSpPr>
          <a:xfrm>
            <a:off x="5369383" y="4477163"/>
            <a:ext cx="1505283" cy="1505283"/>
            <a:chOff x="6429375" y="4499467"/>
            <a:chExt cx="1157140" cy="1157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2A6153-EE26-4102-8BAF-B7ADED060B29}"/>
                </a:ext>
              </a:extLst>
            </p:cNvPr>
            <p:cNvSpPr/>
            <p:nvPr/>
          </p:nvSpPr>
          <p:spPr>
            <a:xfrm>
              <a:off x="6429375" y="4499467"/>
              <a:ext cx="1157140" cy="1157140"/>
            </a:xfrm>
            <a:prstGeom prst="ellipse">
              <a:avLst/>
            </a:prstGeom>
            <a:solidFill>
              <a:srgbClr val="90C7E5"/>
            </a:solidFill>
            <a:ln w="28575">
              <a:solidFill>
                <a:srgbClr val="006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FB2CE8-771D-4A33-BC5D-FB85F6A5D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7083" y="4690043"/>
              <a:ext cx="676585" cy="77598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6A4E3-7F13-474F-AB38-2120AD20375E}"/>
              </a:ext>
            </a:extLst>
          </p:cNvPr>
          <p:cNvSpPr/>
          <p:nvPr/>
        </p:nvSpPr>
        <p:spPr>
          <a:xfrm>
            <a:off x="973764" y="4574376"/>
            <a:ext cx="3619502" cy="1326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639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dirty="0">
                <a:cs typeface="Twinkl"/>
              </a:rPr>
              <a:t>As a result, many people wanted to unite as one country to make travel and trade cheaper and easier.</a:t>
            </a:r>
          </a:p>
        </p:txBody>
      </p:sp>
      <p:grpSp>
        <p:nvGrpSpPr>
          <p:cNvPr id="18" name="ICONS"/>
          <p:cNvGrpSpPr/>
          <p:nvPr/>
        </p:nvGrpSpPr>
        <p:grpSpPr>
          <a:xfrm>
            <a:off x="7480751" y="621486"/>
            <a:ext cx="1238498" cy="864000"/>
            <a:chOff x="7480751" y="621486"/>
            <a:chExt cx="1238498" cy="864000"/>
          </a:xfrm>
        </p:grpSpPr>
        <p:pic>
          <p:nvPicPr>
            <p:cNvPr id="24" name="Assessment" hidden="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22" name="Mental and Oral Starter" hidden="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200" y="621686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oup Work" hidden="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9" name="Talking Partners" hidden="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7" name="Pairs" hidden="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5" name="Individual Work" hidden="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000" y="621486"/>
              <a:ext cx="864000" cy="864000"/>
            </a:xfrm>
            <a:prstGeom prst="rect">
              <a:avLst/>
            </a:prstGeom>
          </p:spPr>
        </p:pic>
        <p:pic>
          <p:nvPicPr>
            <p:cNvPr id="14" name="Whole Class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51" y="621486"/>
              <a:ext cx="1238498" cy="864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E4DCA7-12B2-429C-8206-FF5DF6D4E8BE}"/>
              </a:ext>
            </a:extLst>
          </p:cNvPr>
          <p:cNvGrpSpPr/>
          <p:nvPr/>
        </p:nvGrpSpPr>
        <p:grpSpPr>
          <a:xfrm>
            <a:off x="918734" y="3067963"/>
            <a:ext cx="7336868" cy="1121802"/>
            <a:chOff x="918734" y="2935868"/>
            <a:chExt cx="7336868" cy="11218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D8CB86-5A90-4FCC-967F-45445588B39D}"/>
                </a:ext>
              </a:extLst>
            </p:cNvPr>
            <p:cNvSpPr/>
            <p:nvPr/>
          </p:nvSpPr>
          <p:spPr>
            <a:xfrm>
              <a:off x="925031" y="3285563"/>
              <a:ext cx="7312986" cy="772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39A"/>
              </a:solidFill>
            </a:ln>
          </p:spPr>
          <p:txBody>
            <a:bodyPr wrap="square" lIns="108000" tIns="108000" rIns="108000" bIns="108000">
              <a:spAutoFit/>
            </a:bodyPr>
            <a:lstStyle/>
            <a:p>
              <a:r>
                <a:rPr lang="en-US" dirty="0">
                  <a:cs typeface="Twinkl"/>
                </a:rPr>
                <a:t>Each state had a different railway gauge (gap between the rails). This meant goods had to switch trains each time they crossed a border!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098ED7-CE50-499E-BD72-E249DC436853}"/>
                </a:ext>
              </a:extLst>
            </p:cNvPr>
            <p:cNvSpPr/>
            <p:nvPr/>
          </p:nvSpPr>
          <p:spPr>
            <a:xfrm>
              <a:off x="918734" y="2935868"/>
              <a:ext cx="7336868" cy="346544"/>
            </a:xfrm>
            <a:prstGeom prst="rect">
              <a:avLst/>
            </a:prstGeom>
            <a:solidFill>
              <a:srgbClr val="006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Railways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5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lanIt Presentation Template" id="{BEDED276-412B-40EF-80C4-B9EA05171835}" vid="{91507CC3-387E-4930-BC11-8BF75DBA2A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485</TotalTime>
  <Words>1369</Words>
  <Application>Microsoft Office PowerPoint</Application>
  <PresentationFormat>On-screen Show (4:3)</PresentationFormat>
  <Paragraphs>231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NTR</vt:lpstr>
      <vt:lpstr>Twinkl SemiBold</vt:lpstr>
      <vt:lpstr>Calibri</vt:lpstr>
      <vt:lpstr>Twinkl</vt:lpstr>
      <vt:lpstr>Tuffy</vt:lpstr>
      <vt:lpstr>Arial</vt:lpstr>
      <vt:lpstr>Tuffy-TTF</vt:lpstr>
      <vt:lpstr>Sassoon Infant Rg</vt:lpstr>
      <vt:lpstr>Office Theme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 Riglar</dc:creator>
  <cp:lastModifiedBy>Holly Riglar</cp:lastModifiedBy>
  <cp:revision>84</cp:revision>
  <dcterms:created xsi:type="dcterms:W3CDTF">2019-06-04T07:51:55Z</dcterms:created>
  <dcterms:modified xsi:type="dcterms:W3CDTF">2019-06-12T07:04:32Z</dcterms:modified>
</cp:coreProperties>
</file>